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58" r:id="rId3"/>
    <p:sldId id="275" r:id="rId4"/>
    <p:sldId id="276" r:id="rId5"/>
    <p:sldId id="283" r:id="rId6"/>
    <p:sldId id="259" r:id="rId7"/>
    <p:sldId id="273" r:id="rId8"/>
    <p:sldId id="274" r:id="rId9"/>
    <p:sldId id="277" r:id="rId10"/>
    <p:sldId id="257" r:id="rId11"/>
    <p:sldId id="279" r:id="rId12"/>
    <p:sldId id="280" r:id="rId13"/>
    <p:sldId id="281" r:id="rId14"/>
    <p:sldId id="282" r:id="rId15"/>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ECB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8" d="100"/>
          <a:sy n="108" d="100"/>
        </p:scale>
        <p:origin x="-1068"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648665-ADD9-4112-8325-357A367E4582}" type="datetimeFigureOut">
              <a:rPr lang="es-CO" smtClean="0"/>
              <a:pPr/>
              <a:t>01/02/2009</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4D697E-8E2F-4488-A44D-5C5B9812982F}" type="slidenum">
              <a:rPr lang="es-CO" smtClean="0"/>
              <a:pPr/>
              <a:t>‹Nº›</a:t>
            </a:fld>
            <a:endParaRPr lang="es-C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064D697E-8E2F-4488-A44D-5C5B9812982F}" type="slidenum">
              <a:rPr lang="es-CO" smtClean="0"/>
              <a:pPr/>
              <a:t>6</a:t>
            </a:fld>
            <a:endParaRPr lang="es-C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064D697E-8E2F-4488-A44D-5C5B9812982F}" type="slidenum">
              <a:rPr lang="es-CO" smtClean="0"/>
              <a:pPr/>
              <a:t>7</a:t>
            </a:fld>
            <a:endParaRPr lang="es-CO"/>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064D697E-8E2F-4488-A44D-5C5B9812982F}" type="slidenum">
              <a:rPr lang="es-CO" smtClean="0"/>
              <a:pPr/>
              <a:t>8</a:t>
            </a:fld>
            <a:endParaRPr lang="es-CO"/>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O" dirty="0"/>
          </a:p>
        </p:txBody>
      </p:sp>
      <p:sp>
        <p:nvSpPr>
          <p:cNvPr id="4" name="3 Marcador de número de diapositiva"/>
          <p:cNvSpPr>
            <a:spLocks noGrp="1"/>
          </p:cNvSpPr>
          <p:nvPr>
            <p:ph type="sldNum" sz="quarter" idx="10"/>
          </p:nvPr>
        </p:nvSpPr>
        <p:spPr/>
        <p:txBody>
          <a:bodyPr/>
          <a:lstStyle/>
          <a:p>
            <a:fld id="{064D697E-8E2F-4488-A44D-5C5B9812982F}" type="slidenum">
              <a:rPr lang="es-CO" smtClean="0"/>
              <a:pPr/>
              <a:t>9</a:t>
            </a:fld>
            <a:endParaRPr lang="es-CO"/>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7CE5DC52-DF29-44A6-BBA1-68CA67F3BC08}" type="datetimeFigureOut">
              <a:rPr lang="es-CO" smtClean="0"/>
              <a:pPr/>
              <a:t>01/02/2009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F47006E-36D1-40F7-B5C6-002C9AC0BB38}"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7CE5DC52-DF29-44A6-BBA1-68CA67F3BC08}" type="datetimeFigureOut">
              <a:rPr lang="es-CO" smtClean="0"/>
              <a:pPr/>
              <a:t>01/02/2009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F47006E-36D1-40F7-B5C6-002C9AC0BB38}"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7CE5DC52-DF29-44A6-BBA1-68CA67F3BC08}" type="datetimeFigureOut">
              <a:rPr lang="es-CO" smtClean="0"/>
              <a:pPr/>
              <a:t>01/02/2009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F47006E-36D1-40F7-B5C6-002C9AC0BB38}"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7CE5DC52-DF29-44A6-BBA1-68CA67F3BC08}" type="datetimeFigureOut">
              <a:rPr lang="es-CO" smtClean="0"/>
              <a:pPr/>
              <a:t>01/02/2009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F47006E-36D1-40F7-B5C6-002C9AC0BB38}"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CE5DC52-DF29-44A6-BBA1-68CA67F3BC08}" type="datetimeFigureOut">
              <a:rPr lang="es-CO" smtClean="0"/>
              <a:pPr/>
              <a:t>01/02/2009</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BF47006E-36D1-40F7-B5C6-002C9AC0BB38}"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7CE5DC52-DF29-44A6-BBA1-68CA67F3BC08}" type="datetimeFigureOut">
              <a:rPr lang="es-CO" smtClean="0"/>
              <a:pPr/>
              <a:t>01/02/2009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F47006E-36D1-40F7-B5C6-002C9AC0BB38}"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7CE5DC52-DF29-44A6-BBA1-68CA67F3BC08}" type="datetimeFigureOut">
              <a:rPr lang="es-CO" smtClean="0"/>
              <a:pPr/>
              <a:t>01/02/2009</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BF47006E-36D1-40F7-B5C6-002C9AC0BB38}"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7CE5DC52-DF29-44A6-BBA1-68CA67F3BC08}" type="datetimeFigureOut">
              <a:rPr lang="es-CO" smtClean="0"/>
              <a:pPr/>
              <a:t>01/02/2009</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BF47006E-36D1-40F7-B5C6-002C9AC0BB38}"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CE5DC52-DF29-44A6-BBA1-68CA67F3BC08}" type="datetimeFigureOut">
              <a:rPr lang="es-CO" smtClean="0"/>
              <a:pPr/>
              <a:t>01/02/2009</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BF47006E-36D1-40F7-B5C6-002C9AC0BB38}"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CE5DC52-DF29-44A6-BBA1-68CA67F3BC08}" type="datetimeFigureOut">
              <a:rPr lang="es-CO" smtClean="0"/>
              <a:pPr/>
              <a:t>01/02/2009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F47006E-36D1-40F7-B5C6-002C9AC0BB38}"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CE5DC52-DF29-44A6-BBA1-68CA67F3BC08}" type="datetimeFigureOut">
              <a:rPr lang="es-CO" smtClean="0"/>
              <a:pPr/>
              <a:t>01/02/2009</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BF47006E-36D1-40F7-B5C6-002C9AC0BB38}"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E5DC52-DF29-44A6-BBA1-68CA67F3BC08}" type="datetimeFigureOut">
              <a:rPr lang="es-CO" smtClean="0"/>
              <a:pPr/>
              <a:t>01/02/2009</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47006E-36D1-40F7-B5C6-002C9AC0BB38}"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La definición de la historia (y) del arte</a:t>
            </a:r>
            <a:endParaRPr lang="es-CO" dirty="0"/>
          </a:p>
        </p:txBody>
      </p:sp>
      <p:sp>
        <p:nvSpPr>
          <p:cNvPr id="3" name="2 Subtítulo"/>
          <p:cNvSpPr>
            <a:spLocks noGrp="1"/>
          </p:cNvSpPr>
          <p:nvPr>
            <p:ph type="subTitle" idx="1"/>
          </p:nvPr>
        </p:nvSpPr>
        <p:spPr/>
        <p:txBody>
          <a:bodyPr/>
          <a:lstStyle/>
          <a:p>
            <a:endParaRPr lang="es-CO"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normAutofit/>
          </a:bodyPr>
          <a:lstStyle/>
          <a:p>
            <a:r>
              <a:rPr lang="es-ES" dirty="0" smtClean="0"/>
              <a:t>Re-presentación</a:t>
            </a:r>
            <a:endParaRPr lang="es-CO" dirty="0"/>
          </a:p>
        </p:txBody>
      </p:sp>
      <p:sp>
        <p:nvSpPr>
          <p:cNvPr id="3" name="2 Marcador de contenido"/>
          <p:cNvSpPr>
            <a:spLocks noGrp="1"/>
          </p:cNvSpPr>
          <p:nvPr>
            <p:ph idx="1"/>
          </p:nvPr>
        </p:nvSpPr>
        <p:spPr>
          <a:xfrm>
            <a:off x="5000628" y="1600201"/>
            <a:ext cx="3686172" cy="3686188"/>
          </a:xfrm>
        </p:spPr>
        <p:txBody>
          <a:bodyPr>
            <a:normAutofit lnSpcReduction="10000"/>
          </a:bodyPr>
          <a:lstStyle/>
          <a:p>
            <a:r>
              <a:rPr lang="es-CO" sz="1800" dirty="0" smtClean="0"/>
              <a:t>El faraón </a:t>
            </a:r>
            <a:r>
              <a:rPr lang="es-CO" sz="1800" dirty="0" err="1" smtClean="0"/>
              <a:t>Tutankamón</a:t>
            </a:r>
            <a:r>
              <a:rPr lang="es-CO" sz="1800" dirty="0" smtClean="0"/>
              <a:t> es acompañado por Horus, con cabeza de halcón, y </a:t>
            </a:r>
            <a:r>
              <a:rPr lang="es-CO" sz="1800" dirty="0" err="1" smtClean="0"/>
              <a:t>Anubis</a:t>
            </a:r>
            <a:r>
              <a:rPr lang="es-CO" sz="1800" dirty="0" smtClean="0"/>
              <a:t>, con cabeza de chacal, después de superar la prueba de la balanza. </a:t>
            </a:r>
          </a:p>
          <a:p>
            <a:endParaRPr lang="es-ES" sz="1800" dirty="0" smtClean="0"/>
          </a:p>
          <a:p>
            <a:endParaRPr lang="es-ES" sz="1800" dirty="0" smtClean="0"/>
          </a:p>
          <a:p>
            <a:endParaRPr lang="es-ES" sz="1800" dirty="0" smtClean="0"/>
          </a:p>
          <a:p>
            <a:endParaRPr lang="es-ES" sz="1800" dirty="0" smtClean="0"/>
          </a:p>
          <a:p>
            <a:endParaRPr lang="es-ES" sz="1800" dirty="0" smtClean="0"/>
          </a:p>
          <a:p>
            <a:endParaRPr lang="es-ES" sz="1800" dirty="0" smtClean="0"/>
          </a:p>
          <a:p>
            <a:r>
              <a:rPr lang="es-ES" sz="1800" dirty="0" smtClean="0"/>
              <a:t>1336-1327 A.C.</a:t>
            </a:r>
            <a:endParaRPr lang="es-CO" sz="1800" dirty="0"/>
          </a:p>
        </p:txBody>
      </p:sp>
      <p:pic>
        <p:nvPicPr>
          <p:cNvPr id="28674" name="Picture 2" descr="http://www.quesabesde.com/camdig/noticias/10_Egipto4_FOTO3.jpg"/>
          <p:cNvPicPr>
            <a:picLocks noChangeAspect="1" noChangeArrowheads="1"/>
          </p:cNvPicPr>
          <p:nvPr/>
        </p:nvPicPr>
        <p:blipFill>
          <a:blip r:embed="rId2"/>
          <a:srcRect/>
          <a:stretch>
            <a:fillRect/>
          </a:stretch>
        </p:blipFill>
        <p:spPr bwMode="auto">
          <a:xfrm>
            <a:off x="285720" y="1214422"/>
            <a:ext cx="5054173" cy="5286412"/>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normAutofit/>
          </a:bodyPr>
          <a:lstStyle/>
          <a:p>
            <a:r>
              <a:rPr lang="es-ES" dirty="0" smtClean="0"/>
              <a:t>Re-presentación</a:t>
            </a:r>
            <a:endParaRPr lang="es-CO" dirty="0"/>
          </a:p>
        </p:txBody>
      </p:sp>
      <p:sp>
        <p:nvSpPr>
          <p:cNvPr id="3" name="2 Marcador de contenido"/>
          <p:cNvSpPr>
            <a:spLocks noGrp="1"/>
          </p:cNvSpPr>
          <p:nvPr>
            <p:ph idx="1"/>
          </p:nvPr>
        </p:nvSpPr>
        <p:spPr>
          <a:xfrm>
            <a:off x="5000628" y="1600201"/>
            <a:ext cx="3686172" cy="3686188"/>
          </a:xfrm>
        </p:spPr>
        <p:txBody>
          <a:bodyPr>
            <a:normAutofit/>
          </a:bodyPr>
          <a:lstStyle/>
          <a:p>
            <a:r>
              <a:rPr lang="es-ES" sz="1800" dirty="0" smtClean="0"/>
              <a:t>Apolo del Belvedere, siglo V </a:t>
            </a:r>
            <a:r>
              <a:rPr lang="es-ES" sz="1800" dirty="0" err="1" smtClean="0"/>
              <a:t>a.c.</a:t>
            </a:r>
            <a:endParaRPr lang="es-ES" sz="1800" dirty="0" smtClean="0"/>
          </a:p>
          <a:p>
            <a:pPr>
              <a:buNone/>
            </a:pPr>
            <a:endParaRPr lang="es-ES" sz="1800" dirty="0" smtClean="0"/>
          </a:p>
          <a:p>
            <a:pPr>
              <a:buNone/>
            </a:pPr>
            <a:endParaRPr lang="es-ES" sz="1800" dirty="0" smtClean="0"/>
          </a:p>
          <a:p>
            <a:pPr>
              <a:buNone/>
            </a:pPr>
            <a:endParaRPr lang="es-ES" sz="1800" dirty="0" smtClean="0"/>
          </a:p>
          <a:p>
            <a:pPr>
              <a:buNone/>
            </a:pPr>
            <a:endParaRPr lang="es-ES" sz="1800" dirty="0" smtClean="0"/>
          </a:p>
          <a:p>
            <a:pPr>
              <a:buNone/>
            </a:pPr>
            <a:endParaRPr lang="es-ES" sz="1800" dirty="0" smtClean="0"/>
          </a:p>
          <a:p>
            <a:pPr>
              <a:buNone/>
            </a:pPr>
            <a:endParaRPr lang="es-ES" sz="1800" dirty="0" smtClean="0"/>
          </a:p>
          <a:p>
            <a:pPr>
              <a:buNone/>
            </a:pPr>
            <a:endParaRPr lang="es-ES" sz="1800" dirty="0" smtClean="0"/>
          </a:p>
          <a:p>
            <a:pPr>
              <a:buNone/>
            </a:pPr>
            <a:endParaRPr lang="es-ES" sz="1800" dirty="0" smtClean="0"/>
          </a:p>
          <a:p>
            <a:pPr>
              <a:buNone/>
            </a:pPr>
            <a:endParaRPr lang="es-ES" sz="1800" dirty="0" smtClean="0"/>
          </a:p>
          <a:p>
            <a:pPr>
              <a:buNone/>
            </a:pPr>
            <a:r>
              <a:rPr lang="es-ES" sz="1800" dirty="0" smtClean="0"/>
              <a:t>Redescubierta en el renacimiento</a:t>
            </a:r>
            <a:endParaRPr lang="es-CO" sz="1800" dirty="0"/>
          </a:p>
        </p:txBody>
      </p:sp>
      <p:pic>
        <p:nvPicPr>
          <p:cNvPr id="5122" name="Picture 2" descr="http://upload.wikimedia.org/wikipedia/commons/e/e6/Belvedere_Apollo_Pio-Clementino_Inv1015.jpg"/>
          <p:cNvPicPr>
            <a:picLocks noChangeAspect="1" noChangeArrowheads="1"/>
          </p:cNvPicPr>
          <p:nvPr/>
        </p:nvPicPr>
        <p:blipFill>
          <a:blip r:embed="rId2" cstate="screen"/>
          <a:srcRect/>
          <a:stretch>
            <a:fillRect/>
          </a:stretch>
        </p:blipFill>
        <p:spPr bwMode="auto">
          <a:xfrm>
            <a:off x="928662" y="1142984"/>
            <a:ext cx="3297384" cy="495926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normAutofit/>
          </a:bodyPr>
          <a:lstStyle/>
          <a:p>
            <a:r>
              <a:rPr lang="es-ES" dirty="0" smtClean="0"/>
              <a:t>Re-presentación</a:t>
            </a:r>
            <a:endParaRPr lang="es-CO" dirty="0"/>
          </a:p>
        </p:txBody>
      </p:sp>
      <p:sp>
        <p:nvSpPr>
          <p:cNvPr id="3" name="2 Marcador de contenido"/>
          <p:cNvSpPr>
            <a:spLocks noGrp="1"/>
          </p:cNvSpPr>
          <p:nvPr>
            <p:ph idx="1"/>
          </p:nvPr>
        </p:nvSpPr>
        <p:spPr>
          <a:xfrm>
            <a:off x="4857752" y="5357826"/>
            <a:ext cx="3686172" cy="785818"/>
          </a:xfrm>
        </p:spPr>
        <p:txBody>
          <a:bodyPr>
            <a:normAutofit/>
          </a:bodyPr>
          <a:lstStyle/>
          <a:p>
            <a:pPr>
              <a:buNone/>
            </a:pPr>
            <a:r>
              <a:rPr lang="pt-BR" sz="1800" dirty="0" err="1" smtClean="0"/>
              <a:t>Pantocrátor</a:t>
            </a:r>
            <a:r>
              <a:rPr lang="pt-BR" sz="1800" dirty="0" smtClean="0"/>
              <a:t> de </a:t>
            </a:r>
            <a:r>
              <a:rPr lang="pt-BR" sz="1800" dirty="0" err="1" smtClean="0"/>
              <a:t>Dafni</a:t>
            </a:r>
            <a:r>
              <a:rPr lang="pt-BR" sz="1800" dirty="0" smtClean="0"/>
              <a:t>, </a:t>
            </a:r>
            <a:r>
              <a:rPr lang="pt-BR" sz="1800" dirty="0" err="1" smtClean="0"/>
              <a:t>Grecia</a:t>
            </a:r>
            <a:r>
              <a:rPr lang="pt-BR" sz="1800" dirty="0" smtClean="0"/>
              <a:t>, sobre 1080-1100 </a:t>
            </a:r>
            <a:endParaRPr lang="es-CO" sz="1800" dirty="0"/>
          </a:p>
        </p:txBody>
      </p:sp>
      <p:pic>
        <p:nvPicPr>
          <p:cNvPr id="4098" name="Picture 2" descr="Archivo:Meister von Daphni 002.jpg"/>
          <p:cNvPicPr>
            <a:picLocks noChangeAspect="1" noChangeArrowheads="1"/>
          </p:cNvPicPr>
          <p:nvPr/>
        </p:nvPicPr>
        <p:blipFill>
          <a:blip r:embed="rId2" cstate="screen"/>
          <a:srcRect/>
          <a:stretch>
            <a:fillRect/>
          </a:stretch>
        </p:blipFill>
        <p:spPr bwMode="auto">
          <a:xfrm>
            <a:off x="642910" y="1643050"/>
            <a:ext cx="4071966" cy="4574927"/>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normAutofit/>
          </a:bodyPr>
          <a:lstStyle/>
          <a:p>
            <a:r>
              <a:rPr lang="es-ES" dirty="0" smtClean="0"/>
              <a:t>Re-presentación</a:t>
            </a:r>
            <a:endParaRPr lang="es-CO" dirty="0"/>
          </a:p>
        </p:txBody>
      </p:sp>
      <p:sp>
        <p:nvSpPr>
          <p:cNvPr id="3" name="2 Marcador de contenido"/>
          <p:cNvSpPr>
            <a:spLocks noGrp="1"/>
          </p:cNvSpPr>
          <p:nvPr>
            <p:ph idx="1"/>
          </p:nvPr>
        </p:nvSpPr>
        <p:spPr>
          <a:xfrm>
            <a:off x="4143372" y="4572008"/>
            <a:ext cx="3686172" cy="1000132"/>
          </a:xfrm>
        </p:spPr>
        <p:txBody>
          <a:bodyPr>
            <a:normAutofit/>
          </a:bodyPr>
          <a:lstStyle/>
          <a:p>
            <a:pPr>
              <a:buNone/>
            </a:pPr>
            <a:r>
              <a:rPr lang="es-CO" sz="1800" dirty="0" smtClean="0"/>
              <a:t>San Francisco bendice a los pájaros, </a:t>
            </a:r>
            <a:r>
              <a:rPr lang="es-CO" sz="1800" dirty="0" err="1" smtClean="0"/>
              <a:t>Giotto</a:t>
            </a:r>
            <a:r>
              <a:rPr lang="es-CO" sz="1800" dirty="0" smtClean="0"/>
              <a:t>, Basílica de San Francisco, Asís, técnica del fresco.  S.XV</a:t>
            </a:r>
            <a:endParaRPr lang="es-CO" sz="1800" dirty="0"/>
          </a:p>
        </p:txBody>
      </p:sp>
      <p:pic>
        <p:nvPicPr>
          <p:cNvPr id="3074" name="Picture 2" descr="http://www.miheroe.org/images/earthkeeper/SanFranciscoDeAsis/sanfranciscodeasis3.gif"/>
          <p:cNvPicPr>
            <a:picLocks noChangeAspect="1" noChangeArrowheads="1"/>
          </p:cNvPicPr>
          <p:nvPr/>
        </p:nvPicPr>
        <p:blipFill>
          <a:blip r:embed="rId2"/>
          <a:srcRect/>
          <a:stretch>
            <a:fillRect/>
          </a:stretch>
        </p:blipFill>
        <p:spPr bwMode="auto">
          <a:xfrm>
            <a:off x="714348" y="1571612"/>
            <a:ext cx="3181350" cy="4114801"/>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p:spPr>
        <p:txBody>
          <a:bodyPr>
            <a:normAutofit/>
          </a:bodyPr>
          <a:lstStyle/>
          <a:p>
            <a:r>
              <a:rPr lang="es-ES" dirty="0" smtClean="0"/>
              <a:t>Re-presentación</a:t>
            </a:r>
            <a:endParaRPr lang="es-CO" dirty="0"/>
          </a:p>
        </p:txBody>
      </p:sp>
      <p:pic>
        <p:nvPicPr>
          <p:cNvPr id="2050" name="Picture 2" descr="http://upload.wikimedia.org/wikipedia/commons/6/63/Michelangelos_David.jpg"/>
          <p:cNvPicPr>
            <a:picLocks noChangeAspect="1" noChangeArrowheads="1"/>
          </p:cNvPicPr>
          <p:nvPr/>
        </p:nvPicPr>
        <p:blipFill>
          <a:blip r:embed="rId2" cstate="screen"/>
          <a:srcRect/>
          <a:stretch>
            <a:fillRect/>
          </a:stretch>
        </p:blipFill>
        <p:spPr bwMode="auto">
          <a:xfrm>
            <a:off x="428596" y="1000108"/>
            <a:ext cx="4018370" cy="5357826"/>
          </a:xfrm>
          <a:prstGeom prst="rect">
            <a:avLst/>
          </a:prstGeom>
          <a:noFill/>
        </p:spPr>
      </p:pic>
      <p:sp>
        <p:nvSpPr>
          <p:cNvPr id="6" name="2 Marcador de contenido"/>
          <p:cNvSpPr>
            <a:spLocks noGrp="1"/>
          </p:cNvSpPr>
          <p:nvPr>
            <p:ph idx="1"/>
          </p:nvPr>
        </p:nvSpPr>
        <p:spPr>
          <a:xfrm>
            <a:off x="4572000" y="5286388"/>
            <a:ext cx="3686172" cy="1000132"/>
          </a:xfrm>
        </p:spPr>
        <p:txBody>
          <a:bodyPr>
            <a:normAutofit/>
          </a:bodyPr>
          <a:lstStyle/>
          <a:p>
            <a:pPr>
              <a:buNone/>
            </a:pPr>
            <a:r>
              <a:rPr lang="es-CO" sz="1800" dirty="0" err="1" smtClean="0"/>
              <a:t>Michelangelo</a:t>
            </a:r>
            <a:r>
              <a:rPr lang="es-CO" sz="1800" dirty="0" smtClean="0"/>
              <a:t> </a:t>
            </a:r>
            <a:r>
              <a:rPr lang="es-CO" sz="1800" dirty="0" err="1" smtClean="0"/>
              <a:t>Buonarroti</a:t>
            </a:r>
            <a:r>
              <a:rPr lang="es-CO" sz="1800" dirty="0" smtClean="0"/>
              <a:t>, David. Florencia, 1504</a:t>
            </a:r>
            <a:endParaRPr lang="es-CO"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Definiciones</a:t>
            </a:r>
            <a:endParaRPr lang="es-CO" dirty="0"/>
          </a:p>
        </p:txBody>
      </p:sp>
      <p:sp>
        <p:nvSpPr>
          <p:cNvPr id="3" name="2 Marcador de contenido"/>
          <p:cNvSpPr>
            <a:spLocks noGrp="1"/>
          </p:cNvSpPr>
          <p:nvPr>
            <p:ph idx="1"/>
          </p:nvPr>
        </p:nvSpPr>
        <p:spPr/>
        <p:txBody>
          <a:bodyPr/>
          <a:lstStyle/>
          <a:p>
            <a:r>
              <a:rPr lang="es-ES" dirty="0" smtClean="0"/>
              <a:t>Artista</a:t>
            </a:r>
            <a:endParaRPr lang="es-CO"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srcRect/>
          <a:stretch>
            <a:fillRect/>
          </a:stretch>
        </p:blipFill>
        <p:spPr bwMode="auto">
          <a:xfrm>
            <a:off x="428596" y="3643314"/>
            <a:ext cx="1643062" cy="2495550"/>
          </a:xfrm>
          <a:prstGeom prst="rect">
            <a:avLst/>
          </a:prstGeom>
          <a:noFill/>
          <a:ln w="9525">
            <a:noFill/>
            <a:miter lim="800000"/>
            <a:headEnd/>
            <a:tailEnd/>
          </a:ln>
        </p:spPr>
      </p:pic>
      <p:sp>
        <p:nvSpPr>
          <p:cNvPr id="5" name="6 CuadroTexto"/>
          <p:cNvSpPr txBox="1">
            <a:spLocks noChangeArrowheads="1"/>
          </p:cNvSpPr>
          <p:nvPr/>
        </p:nvSpPr>
        <p:spPr bwMode="auto">
          <a:xfrm>
            <a:off x="285721" y="6129339"/>
            <a:ext cx="2786062" cy="523875"/>
          </a:xfrm>
          <a:prstGeom prst="rect">
            <a:avLst/>
          </a:prstGeom>
          <a:noFill/>
          <a:ln w="9525">
            <a:noFill/>
            <a:miter lim="800000"/>
            <a:headEnd/>
            <a:tailEnd/>
          </a:ln>
        </p:spPr>
        <p:txBody>
          <a:bodyPr>
            <a:spAutoFit/>
          </a:bodyPr>
          <a:lstStyle/>
          <a:p>
            <a:r>
              <a:rPr lang="es-ES" sz="1400"/>
              <a:t>Grabado Medieval de Joaquín de Fiore (1135- 1202)</a:t>
            </a:r>
          </a:p>
        </p:txBody>
      </p:sp>
      <p:sp>
        <p:nvSpPr>
          <p:cNvPr id="6" name="10 CuadroTexto"/>
          <p:cNvSpPr txBox="1">
            <a:spLocks noChangeArrowheads="1"/>
          </p:cNvSpPr>
          <p:nvPr/>
        </p:nvSpPr>
        <p:spPr bwMode="auto">
          <a:xfrm>
            <a:off x="2428846" y="4714876"/>
            <a:ext cx="5643562" cy="1016000"/>
          </a:xfrm>
          <a:prstGeom prst="rect">
            <a:avLst/>
          </a:prstGeom>
          <a:solidFill>
            <a:schemeClr val="bg1"/>
          </a:solidFill>
          <a:ln w="9525">
            <a:noFill/>
            <a:miter lim="800000"/>
            <a:headEnd/>
            <a:tailEnd/>
          </a:ln>
        </p:spPr>
        <p:txBody>
          <a:bodyPr>
            <a:spAutoFit/>
          </a:bodyPr>
          <a:lstStyle/>
          <a:p>
            <a:r>
              <a:rPr lang="es-ES" sz="1200" dirty="0"/>
              <a:t>: “Las </a:t>
            </a:r>
            <a:r>
              <a:rPr lang="es-ES" sz="1200" dirty="0" err="1"/>
              <a:t>dispositiones</a:t>
            </a:r>
            <a:r>
              <a:rPr lang="es-ES" sz="1200" dirty="0"/>
              <a:t> de la Santa Escritura nos muestran tres status del mundo. El primer estado fue de la esclavitud servil, el segundo el de la servidumbre filial, el tercero el de la libertad. El primer status pertenece al padre, el segundo al hijo, y el tercero al espíritu santo”. </a:t>
            </a:r>
            <a:r>
              <a:rPr lang="es-ES" sz="1200" i="1" dirty="0" err="1"/>
              <a:t>Novi</a:t>
            </a:r>
            <a:r>
              <a:rPr lang="es-ES" sz="1200" i="1" dirty="0"/>
              <a:t> </a:t>
            </a:r>
            <a:r>
              <a:rPr lang="es-ES" sz="1200" i="1" dirty="0" err="1"/>
              <a:t>ac</a:t>
            </a:r>
            <a:r>
              <a:rPr lang="es-ES" sz="1200" i="1" dirty="0"/>
              <a:t> </a:t>
            </a:r>
            <a:r>
              <a:rPr lang="es-ES" sz="1200" i="1" dirty="0" err="1"/>
              <a:t>Veteris</a:t>
            </a:r>
            <a:r>
              <a:rPr lang="es-ES" sz="1200" i="1" dirty="0"/>
              <a:t> </a:t>
            </a:r>
            <a:r>
              <a:rPr lang="es-ES" sz="1200" i="1" dirty="0" err="1"/>
              <a:t>Testamenti</a:t>
            </a:r>
            <a:r>
              <a:rPr lang="es-ES" sz="1200" i="1" dirty="0"/>
              <a:t> </a:t>
            </a:r>
            <a:endParaRPr lang="es-ES" sz="1200" dirty="0"/>
          </a:p>
          <a:p>
            <a:endParaRPr lang="es-ES" sz="1200" dirty="0"/>
          </a:p>
        </p:txBody>
      </p:sp>
      <p:pic>
        <p:nvPicPr>
          <p:cNvPr id="7" name="Picture 2"/>
          <p:cNvPicPr>
            <a:picLocks noChangeAspect="1" noChangeArrowheads="1"/>
          </p:cNvPicPr>
          <p:nvPr/>
        </p:nvPicPr>
        <p:blipFill>
          <a:blip r:embed="rId3"/>
          <a:srcRect/>
          <a:stretch>
            <a:fillRect/>
          </a:stretch>
        </p:blipFill>
        <p:spPr bwMode="auto">
          <a:xfrm>
            <a:off x="5000625" y="1428750"/>
            <a:ext cx="3238500" cy="2428875"/>
          </a:xfrm>
          <a:prstGeom prst="rect">
            <a:avLst/>
          </a:prstGeom>
          <a:noFill/>
          <a:ln w="9525">
            <a:noFill/>
            <a:miter lim="800000"/>
            <a:headEnd/>
            <a:tailEnd/>
          </a:ln>
        </p:spPr>
      </p:pic>
      <p:sp>
        <p:nvSpPr>
          <p:cNvPr id="8" name="12 CuadroTexto"/>
          <p:cNvSpPr txBox="1">
            <a:spLocks noChangeArrowheads="1"/>
          </p:cNvSpPr>
          <p:nvPr/>
        </p:nvSpPr>
        <p:spPr bwMode="auto">
          <a:xfrm>
            <a:off x="4572000" y="3857625"/>
            <a:ext cx="4357688" cy="738188"/>
          </a:xfrm>
          <a:prstGeom prst="rect">
            <a:avLst/>
          </a:prstGeom>
          <a:solidFill>
            <a:schemeClr val="bg1"/>
          </a:solidFill>
          <a:ln w="9525">
            <a:noFill/>
            <a:miter lim="800000"/>
            <a:headEnd/>
            <a:tailEnd/>
          </a:ln>
        </p:spPr>
        <p:txBody>
          <a:bodyPr>
            <a:spAutoFit/>
          </a:bodyPr>
          <a:lstStyle/>
          <a:p>
            <a:r>
              <a:rPr lang="es-ES" sz="1400" dirty="0"/>
              <a:t>Rueda de </a:t>
            </a:r>
            <a:r>
              <a:rPr lang="es-ES" sz="1400" dirty="0" err="1"/>
              <a:t>Konnark</a:t>
            </a:r>
            <a:r>
              <a:rPr lang="es-ES" sz="1400" dirty="0"/>
              <a:t>, Orissa, India, Siglo XIII</a:t>
            </a:r>
          </a:p>
          <a:p>
            <a:r>
              <a:rPr lang="es-ES" sz="1400" dirty="0"/>
              <a:t> - representación de escenas de la vida cotidiana en la rueda</a:t>
            </a:r>
          </a:p>
        </p:txBody>
      </p:sp>
      <p:sp>
        <p:nvSpPr>
          <p:cNvPr id="10" name="1 Título"/>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400" b="0" i="0" u="none" strike="noStrike" kern="1200" cap="none" spc="0" normalizeH="0" baseline="0" noProof="0" dirty="0" smtClean="0">
                <a:ln>
                  <a:noFill/>
                </a:ln>
                <a:solidFill>
                  <a:schemeClr val="tx1"/>
                </a:solidFill>
                <a:effectLst/>
                <a:uLnTx/>
                <a:uFillTx/>
                <a:latin typeface="+mj-lt"/>
                <a:ea typeface="+mj-ea"/>
                <a:cs typeface="+mj-cs"/>
              </a:rPr>
              <a:t>Definiciones</a:t>
            </a:r>
            <a:endParaRPr kumimoji="0" lang="es-CO"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11" name="2 Marcador de contenido"/>
          <p:cNvSpPr>
            <a:spLocks noGrp="1"/>
          </p:cNvSpPr>
          <p:nvPr>
            <p:ph idx="1"/>
          </p:nvPr>
        </p:nvSpPr>
        <p:spPr>
          <a:xfrm>
            <a:off x="457200" y="1600200"/>
            <a:ext cx="8229600" cy="4525963"/>
          </a:xfrm>
        </p:spPr>
        <p:txBody>
          <a:bodyPr/>
          <a:lstStyle/>
          <a:p>
            <a:r>
              <a:rPr lang="es-ES" dirty="0" smtClean="0"/>
              <a:t>Historia</a:t>
            </a:r>
            <a:endParaRPr lang="es-CO"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Prisoners"/>
          <p:cNvPicPr>
            <a:picLocks noChangeAspect="1" noChangeArrowheads="1"/>
          </p:cNvPicPr>
          <p:nvPr/>
        </p:nvPicPr>
        <p:blipFill>
          <a:blip r:embed="rId2" cstate="screen"/>
          <a:srcRect/>
          <a:stretch>
            <a:fillRect/>
          </a:stretch>
        </p:blipFill>
        <p:spPr bwMode="auto">
          <a:xfrm>
            <a:off x="214283" y="1928803"/>
            <a:ext cx="5429288" cy="3566756"/>
          </a:xfrm>
          <a:prstGeom prst="rect">
            <a:avLst/>
          </a:prstGeom>
          <a:noFill/>
          <a:ln w="9525">
            <a:noFill/>
            <a:miter lim="800000"/>
            <a:headEnd/>
            <a:tailEnd/>
          </a:ln>
        </p:spPr>
      </p:pic>
      <p:pic>
        <p:nvPicPr>
          <p:cNvPr id="5" name="Picture 5" descr="011-4-1-2"/>
          <p:cNvPicPr>
            <a:picLocks noChangeAspect="1" noChangeArrowheads="1"/>
          </p:cNvPicPr>
          <p:nvPr/>
        </p:nvPicPr>
        <p:blipFill>
          <a:blip r:embed="rId3" cstate="screen"/>
          <a:srcRect/>
          <a:stretch>
            <a:fillRect/>
          </a:stretch>
        </p:blipFill>
        <p:spPr bwMode="auto">
          <a:xfrm>
            <a:off x="7000892" y="3643314"/>
            <a:ext cx="1885938" cy="2866381"/>
          </a:xfrm>
          <a:prstGeom prst="rect">
            <a:avLst/>
          </a:prstGeom>
          <a:noFill/>
          <a:ln w="9525">
            <a:noFill/>
            <a:miter lim="800000"/>
            <a:headEnd/>
            <a:tailEnd/>
          </a:ln>
        </p:spPr>
      </p:pic>
      <p:sp>
        <p:nvSpPr>
          <p:cNvPr id="6" name="5 CuadroTexto"/>
          <p:cNvSpPr txBox="1"/>
          <p:nvPr/>
        </p:nvSpPr>
        <p:spPr>
          <a:xfrm>
            <a:off x="214282" y="5572140"/>
            <a:ext cx="1569019" cy="369332"/>
          </a:xfrm>
          <a:prstGeom prst="rect">
            <a:avLst/>
          </a:prstGeom>
          <a:noFill/>
        </p:spPr>
        <p:txBody>
          <a:bodyPr wrap="none" rtlCol="0">
            <a:spAutoFit/>
          </a:bodyPr>
          <a:lstStyle/>
          <a:p>
            <a:r>
              <a:rPr lang="es-ES" dirty="0" smtClean="0"/>
              <a:t>Gulag, años 50</a:t>
            </a:r>
            <a:endParaRPr lang="es-CO" dirty="0"/>
          </a:p>
        </p:txBody>
      </p:sp>
      <p:sp>
        <p:nvSpPr>
          <p:cNvPr id="7" name="6 CuadroTexto"/>
          <p:cNvSpPr txBox="1"/>
          <p:nvPr/>
        </p:nvSpPr>
        <p:spPr>
          <a:xfrm>
            <a:off x="6929454" y="2928934"/>
            <a:ext cx="1880002" cy="646331"/>
          </a:xfrm>
          <a:prstGeom prst="rect">
            <a:avLst/>
          </a:prstGeom>
          <a:noFill/>
        </p:spPr>
        <p:txBody>
          <a:bodyPr wrap="none" rtlCol="0">
            <a:spAutoFit/>
          </a:bodyPr>
          <a:lstStyle/>
          <a:p>
            <a:r>
              <a:rPr lang="es-ES" dirty="0" smtClean="0"/>
              <a:t>Museo del Gulag, </a:t>
            </a:r>
          </a:p>
          <a:p>
            <a:r>
              <a:rPr lang="es-ES" dirty="0" smtClean="0"/>
              <a:t>2002</a:t>
            </a:r>
            <a:endParaRPr lang="es-CO" dirty="0"/>
          </a:p>
        </p:txBody>
      </p:sp>
      <p:sp>
        <p:nvSpPr>
          <p:cNvPr id="8" name="1 Título"/>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 sz="4400" b="0" i="0" u="none" strike="noStrike" kern="1200" cap="none" spc="0" normalizeH="0" baseline="0" noProof="0" dirty="0" smtClean="0">
                <a:ln>
                  <a:noFill/>
                </a:ln>
                <a:solidFill>
                  <a:schemeClr val="tx1"/>
                </a:solidFill>
                <a:effectLst/>
                <a:uLnTx/>
                <a:uFillTx/>
                <a:latin typeface="+mj-lt"/>
                <a:ea typeface="+mj-ea"/>
                <a:cs typeface="+mj-cs"/>
              </a:rPr>
              <a:t>Definiciones</a:t>
            </a:r>
            <a:endParaRPr kumimoji="0" lang="es-CO"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9" name="2 Marcador de contenido"/>
          <p:cNvSpPr>
            <a:spLocks noGrp="1"/>
          </p:cNvSpPr>
          <p:nvPr>
            <p:ph idx="1"/>
          </p:nvPr>
        </p:nvSpPr>
        <p:spPr>
          <a:xfrm>
            <a:off x="428596" y="1117615"/>
            <a:ext cx="8258204" cy="4025897"/>
          </a:xfrm>
        </p:spPr>
        <p:txBody>
          <a:bodyPr/>
          <a:lstStyle/>
          <a:p>
            <a:r>
              <a:rPr lang="es-ES" dirty="0" smtClean="0"/>
              <a:t>Cultura (re-presentación, símbolo, conciencia)</a:t>
            </a:r>
            <a:endParaRPr lang="es-CO"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p:cNvSpPr>
          <p:nvPr/>
        </p:nvSpPr>
        <p:spPr>
          <a:xfrm>
            <a:off x="457200" y="1125538"/>
            <a:ext cx="8229600" cy="511175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charset="0"/>
              <a:buNone/>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 La cultura es la trama de significados en función de la cual los seres humanos interpretan su existencia y experiencia, así mismo como conducen sus acciones; la estructura social es la forma que asume la acción, la red de relaciones sociales realmente existentes. La cultura y la sociedad no son, entonces, sino diferentes abstracciones de los mismos fenómenos” </a:t>
            </a:r>
            <a:r>
              <a:rPr kumimoji="0" lang="es-ES" sz="3200" b="0" i="0" u="none" strike="noStrike" kern="1200" cap="none" spc="0" normalizeH="0" baseline="0" noProof="0" dirty="0" err="1" smtClean="0">
                <a:ln>
                  <a:noFill/>
                </a:ln>
                <a:solidFill>
                  <a:schemeClr val="tx1"/>
                </a:solidFill>
                <a:effectLst/>
                <a:uLnTx/>
                <a:uFillTx/>
                <a:latin typeface="+mn-lt"/>
                <a:ea typeface="+mn-ea"/>
                <a:cs typeface="+mn-cs"/>
              </a:rPr>
              <a:t>Geertz</a:t>
            </a:r>
            <a:r>
              <a:rPr kumimoji="0" lang="es-ES" sz="3200" b="0" i="0" u="none" strike="noStrike" kern="1200" cap="none" spc="0" normalizeH="0" baseline="0" noProof="0" dirty="0" smtClean="0">
                <a:ln>
                  <a:noFill/>
                </a:ln>
                <a:solidFill>
                  <a:schemeClr val="tx1"/>
                </a:solidFill>
                <a:effectLst/>
                <a:uLnTx/>
                <a:uFillTx/>
                <a:latin typeface="+mn-lt"/>
                <a:ea typeface="+mn-ea"/>
                <a:cs typeface="+mn-cs"/>
              </a:rPr>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28596" y="142852"/>
            <a:ext cx="2224712" cy="646331"/>
          </a:xfrm>
          <a:prstGeom prst="rect">
            <a:avLst/>
          </a:prstGeom>
          <a:noFill/>
        </p:spPr>
        <p:txBody>
          <a:bodyPr wrap="none" rtlCol="0">
            <a:spAutoFit/>
          </a:bodyPr>
          <a:lstStyle/>
          <a:p>
            <a:r>
              <a:rPr lang="es-ES" dirty="0" smtClean="0"/>
              <a:t>Historiografía del arte</a:t>
            </a:r>
          </a:p>
          <a:p>
            <a:r>
              <a:rPr lang="es-ES" dirty="0" smtClean="0"/>
              <a:t>Por época</a:t>
            </a:r>
            <a:endParaRPr lang="es-CO" dirty="0"/>
          </a:p>
        </p:txBody>
      </p:sp>
      <p:cxnSp>
        <p:nvCxnSpPr>
          <p:cNvPr id="6" name="5 Conector recto"/>
          <p:cNvCxnSpPr/>
          <p:nvPr/>
        </p:nvCxnSpPr>
        <p:spPr>
          <a:xfrm rot="5400000">
            <a:off x="-427866" y="2856702"/>
            <a:ext cx="314327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rot="5400000">
            <a:off x="643704" y="2785264"/>
            <a:ext cx="328614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rot="5400000">
            <a:off x="2001026" y="2856702"/>
            <a:ext cx="328614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rot="5400000">
            <a:off x="3286910" y="2928140"/>
            <a:ext cx="3286148"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2285984" y="857232"/>
            <a:ext cx="857256" cy="369332"/>
          </a:xfrm>
          <a:prstGeom prst="rect">
            <a:avLst/>
          </a:prstGeom>
          <a:noFill/>
        </p:spPr>
        <p:txBody>
          <a:bodyPr wrap="square" rtlCol="0">
            <a:spAutoFit/>
          </a:bodyPr>
          <a:lstStyle/>
          <a:p>
            <a:r>
              <a:rPr lang="es-ES" dirty="0" smtClean="0"/>
              <a:t>S.XVIII</a:t>
            </a:r>
            <a:endParaRPr lang="es-CO" dirty="0"/>
          </a:p>
        </p:txBody>
      </p:sp>
      <p:sp>
        <p:nvSpPr>
          <p:cNvPr id="15" name="14 CuadroTexto"/>
          <p:cNvSpPr txBox="1"/>
          <p:nvPr/>
        </p:nvSpPr>
        <p:spPr>
          <a:xfrm>
            <a:off x="285720" y="857232"/>
            <a:ext cx="857256" cy="369332"/>
          </a:xfrm>
          <a:prstGeom prst="rect">
            <a:avLst/>
          </a:prstGeom>
          <a:noFill/>
        </p:spPr>
        <p:txBody>
          <a:bodyPr wrap="square" rtlCol="0">
            <a:spAutoFit/>
          </a:bodyPr>
          <a:lstStyle/>
          <a:p>
            <a:r>
              <a:rPr lang="es-ES" dirty="0" smtClean="0"/>
              <a:t>S.XV</a:t>
            </a:r>
            <a:endParaRPr lang="es-CO" dirty="0"/>
          </a:p>
        </p:txBody>
      </p:sp>
      <p:sp>
        <p:nvSpPr>
          <p:cNvPr id="16" name="15 CuadroTexto"/>
          <p:cNvSpPr txBox="1"/>
          <p:nvPr/>
        </p:nvSpPr>
        <p:spPr>
          <a:xfrm>
            <a:off x="1142976" y="857232"/>
            <a:ext cx="857256" cy="369332"/>
          </a:xfrm>
          <a:prstGeom prst="rect">
            <a:avLst/>
          </a:prstGeom>
          <a:noFill/>
        </p:spPr>
        <p:txBody>
          <a:bodyPr wrap="square" rtlCol="0">
            <a:spAutoFit/>
          </a:bodyPr>
          <a:lstStyle/>
          <a:p>
            <a:r>
              <a:rPr lang="es-ES" dirty="0" smtClean="0"/>
              <a:t>S.XVI</a:t>
            </a:r>
            <a:endParaRPr lang="es-CO" dirty="0"/>
          </a:p>
        </p:txBody>
      </p:sp>
      <p:sp>
        <p:nvSpPr>
          <p:cNvPr id="17" name="16 CuadroTexto"/>
          <p:cNvSpPr txBox="1"/>
          <p:nvPr/>
        </p:nvSpPr>
        <p:spPr>
          <a:xfrm>
            <a:off x="3714744" y="857232"/>
            <a:ext cx="857256" cy="369332"/>
          </a:xfrm>
          <a:prstGeom prst="rect">
            <a:avLst/>
          </a:prstGeom>
          <a:noFill/>
        </p:spPr>
        <p:txBody>
          <a:bodyPr wrap="square" rtlCol="0">
            <a:spAutoFit/>
          </a:bodyPr>
          <a:lstStyle/>
          <a:p>
            <a:r>
              <a:rPr lang="es-ES" dirty="0" smtClean="0"/>
              <a:t>S.XIX</a:t>
            </a:r>
            <a:endParaRPr lang="es-CO" dirty="0"/>
          </a:p>
        </p:txBody>
      </p:sp>
      <p:sp>
        <p:nvSpPr>
          <p:cNvPr id="18" name="17 CuadroTexto"/>
          <p:cNvSpPr txBox="1"/>
          <p:nvPr/>
        </p:nvSpPr>
        <p:spPr>
          <a:xfrm>
            <a:off x="5072066" y="571480"/>
            <a:ext cx="1071570" cy="646331"/>
          </a:xfrm>
          <a:prstGeom prst="rect">
            <a:avLst/>
          </a:prstGeom>
          <a:noFill/>
        </p:spPr>
        <p:txBody>
          <a:bodyPr wrap="square" rtlCol="0">
            <a:spAutoFit/>
          </a:bodyPr>
          <a:lstStyle/>
          <a:p>
            <a:r>
              <a:rPr lang="es-ES" dirty="0" smtClean="0"/>
              <a:t>S.XX </a:t>
            </a:r>
          </a:p>
          <a:p>
            <a:r>
              <a:rPr lang="es-ES" dirty="0" smtClean="0"/>
              <a:t>1ºMitad</a:t>
            </a:r>
            <a:endParaRPr lang="es-CO" dirty="0"/>
          </a:p>
        </p:txBody>
      </p:sp>
      <p:sp>
        <p:nvSpPr>
          <p:cNvPr id="19" name="18 CuadroTexto"/>
          <p:cNvSpPr txBox="1"/>
          <p:nvPr/>
        </p:nvSpPr>
        <p:spPr>
          <a:xfrm>
            <a:off x="0" y="2643182"/>
            <a:ext cx="1143008" cy="954107"/>
          </a:xfrm>
          <a:prstGeom prst="rect">
            <a:avLst/>
          </a:prstGeom>
          <a:noFill/>
        </p:spPr>
        <p:txBody>
          <a:bodyPr wrap="square" rtlCol="0">
            <a:spAutoFit/>
          </a:bodyPr>
          <a:lstStyle/>
          <a:p>
            <a:r>
              <a:rPr lang="es-ES" sz="1400" b="1" dirty="0" smtClean="0"/>
              <a:t>Alberti</a:t>
            </a:r>
          </a:p>
          <a:p>
            <a:r>
              <a:rPr lang="es-ES" sz="1400" dirty="0" err="1" smtClean="0"/>
              <a:t>Genova</a:t>
            </a:r>
            <a:r>
              <a:rPr lang="es-ES" sz="1400" dirty="0" smtClean="0"/>
              <a:t>-Italia</a:t>
            </a:r>
          </a:p>
          <a:p>
            <a:r>
              <a:rPr lang="es-ES" sz="1400" dirty="0" smtClean="0"/>
              <a:t>1404-1492</a:t>
            </a:r>
            <a:endParaRPr lang="es-CO" sz="1400" dirty="0"/>
          </a:p>
        </p:txBody>
      </p:sp>
      <p:sp>
        <p:nvSpPr>
          <p:cNvPr id="20" name="19 CuadroTexto"/>
          <p:cNvSpPr txBox="1"/>
          <p:nvPr/>
        </p:nvSpPr>
        <p:spPr>
          <a:xfrm>
            <a:off x="1214414" y="1928802"/>
            <a:ext cx="1143008" cy="1169551"/>
          </a:xfrm>
          <a:prstGeom prst="rect">
            <a:avLst/>
          </a:prstGeom>
          <a:noFill/>
        </p:spPr>
        <p:txBody>
          <a:bodyPr wrap="square" rtlCol="0">
            <a:spAutoFit/>
          </a:bodyPr>
          <a:lstStyle/>
          <a:p>
            <a:r>
              <a:rPr lang="es-ES" sz="1400" b="1" dirty="0" smtClean="0"/>
              <a:t>Giorgio </a:t>
            </a:r>
            <a:r>
              <a:rPr lang="es-ES" sz="1400" b="1" dirty="0" err="1" smtClean="0"/>
              <a:t>Vasari</a:t>
            </a:r>
            <a:endParaRPr lang="es-ES" sz="1400" b="1" dirty="0" smtClean="0"/>
          </a:p>
          <a:p>
            <a:r>
              <a:rPr lang="es-ES" sz="1400" dirty="0" smtClean="0"/>
              <a:t>Florencia-Italia</a:t>
            </a:r>
          </a:p>
          <a:p>
            <a:r>
              <a:rPr lang="es-ES" sz="1400" dirty="0" smtClean="0"/>
              <a:t>1511-1574</a:t>
            </a:r>
            <a:endParaRPr lang="es-CO" sz="1400" dirty="0"/>
          </a:p>
        </p:txBody>
      </p:sp>
      <p:sp>
        <p:nvSpPr>
          <p:cNvPr id="21" name="20 CuadroTexto"/>
          <p:cNvSpPr txBox="1"/>
          <p:nvPr/>
        </p:nvSpPr>
        <p:spPr>
          <a:xfrm>
            <a:off x="2428860" y="1714488"/>
            <a:ext cx="1500198" cy="1169551"/>
          </a:xfrm>
          <a:prstGeom prst="rect">
            <a:avLst/>
          </a:prstGeom>
          <a:noFill/>
        </p:spPr>
        <p:txBody>
          <a:bodyPr wrap="square" rtlCol="0">
            <a:spAutoFit/>
          </a:bodyPr>
          <a:lstStyle/>
          <a:p>
            <a:r>
              <a:rPr lang="es-ES" sz="1400" b="1" dirty="0" err="1" smtClean="0"/>
              <a:t>Joachim</a:t>
            </a:r>
            <a:r>
              <a:rPr lang="es-ES" sz="1400" b="1" dirty="0" smtClean="0"/>
              <a:t> </a:t>
            </a:r>
            <a:r>
              <a:rPr lang="es-ES" sz="1400" b="1" dirty="0" err="1" smtClean="0"/>
              <a:t>Winckelman</a:t>
            </a:r>
            <a:endParaRPr lang="es-ES" sz="1400" b="1" dirty="0" smtClean="0"/>
          </a:p>
          <a:p>
            <a:r>
              <a:rPr lang="es-ES" sz="1400" dirty="0" smtClean="0"/>
              <a:t>Brandeburgo-Alemania</a:t>
            </a:r>
          </a:p>
          <a:p>
            <a:r>
              <a:rPr lang="es-ES" sz="1400" dirty="0" smtClean="0"/>
              <a:t>1717-1768</a:t>
            </a:r>
            <a:endParaRPr lang="es-CO" sz="1400" dirty="0"/>
          </a:p>
        </p:txBody>
      </p:sp>
      <p:sp>
        <p:nvSpPr>
          <p:cNvPr id="22" name="21 CuadroTexto"/>
          <p:cNvSpPr txBox="1"/>
          <p:nvPr/>
        </p:nvSpPr>
        <p:spPr>
          <a:xfrm>
            <a:off x="3714744" y="1285860"/>
            <a:ext cx="1143008" cy="738664"/>
          </a:xfrm>
          <a:prstGeom prst="rect">
            <a:avLst/>
          </a:prstGeom>
          <a:noFill/>
        </p:spPr>
        <p:txBody>
          <a:bodyPr wrap="square" rtlCol="0">
            <a:spAutoFit/>
          </a:bodyPr>
          <a:lstStyle/>
          <a:p>
            <a:r>
              <a:rPr lang="es-ES" sz="1400" b="1" dirty="0" err="1" smtClean="0"/>
              <a:t>Burckhardt</a:t>
            </a:r>
            <a:endParaRPr lang="es-ES" sz="1400" b="1" dirty="0" smtClean="0"/>
          </a:p>
          <a:p>
            <a:r>
              <a:rPr lang="es-ES" sz="1400" dirty="0" smtClean="0"/>
              <a:t>Basilea-Suiza</a:t>
            </a:r>
          </a:p>
          <a:p>
            <a:r>
              <a:rPr lang="es-ES" sz="1400" dirty="0" smtClean="0"/>
              <a:t>1818-1897</a:t>
            </a:r>
            <a:endParaRPr lang="es-CO" sz="1400" dirty="0"/>
          </a:p>
        </p:txBody>
      </p:sp>
      <p:sp>
        <p:nvSpPr>
          <p:cNvPr id="23" name="22 CuadroTexto"/>
          <p:cNvSpPr txBox="1"/>
          <p:nvPr/>
        </p:nvSpPr>
        <p:spPr>
          <a:xfrm>
            <a:off x="3929058" y="2786058"/>
            <a:ext cx="1143008" cy="738664"/>
          </a:xfrm>
          <a:prstGeom prst="rect">
            <a:avLst/>
          </a:prstGeom>
          <a:noFill/>
        </p:spPr>
        <p:txBody>
          <a:bodyPr wrap="square" rtlCol="0">
            <a:spAutoFit/>
          </a:bodyPr>
          <a:lstStyle/>
          <a:p>
            <a:r>
              <a:rPr lang="es-ES" sz="1400" b="1" dirty="0" err="1" smtClean="0"/>
              <a:t>Wölfflin</a:t>
            </a:r>
            <a:endParaRPr lang="es-ES" sz="1400" b="1" dirty="0" smtClean="0"/>
          </a:p>
          <a:p>
            <a:r>
              <a:rPr lang="es-ES" sz="1400" dirty="0" smtClean="0"/>
              <a:t>Basilea-Suiza</a:t>
            </a:r>
          </a:p>
          <a:p>
            <a:r>
              <a:rPr lang="es-ES" sz="1400" dirty="0" smtClean="0"/>
              <a:t>1864-1945</a:t>
            </a:r>
            <a:endParaRPr lang="es-CO" sz="1400" dirty="0"/>
          </a:p>
        </p:txBody>
      </p:sp>
      <p:sp>
        <p:nvSpPr>
          <p:cNvPr id="24" name="23 CuadroTexto"/>
          <p:cNvSpPr txBox="1"/>
          <p:nvPr/>
        </p:nvSpPr>
        <p:spPr>
          <a:xfrm>
            <a:off x="4643438" y="1928802"/>
            <a:ext cx="1143008" cy="1169551"/>
          </a:xfrm>
          <a:prstGeom prst="rect">
            <a:avLst/>
          </a:prstGeom>
          <a:noFill/>
        </p:spPr>
        <p:txBody>
          <a:bodyPr wrap="square" rtlCol="0">
            <a:spAutoFit/>
          </a:bodyPr>
          <a:lstStyle/>
          <a:p>
            <a:r>
              <a:rPr lang="es-ES" sz="1400" b="1" dirty="0" err="1" smtClean="0"/>
              <a:t>Aby</a:t>
            </a:r>
            <a:r>
              <a:rPr lang="es-ES" sz="1400" b="1" dirty="0" smtClean="0"/>
              <a:t> </a:t>
            </a:r>
            <a:r>
              <a:rPr lang="es-ES" sz="1400" b="1" dirty="0" err="1" smtClean="0"/>
              <a:t>Warburg</a:t>
            </a:r>
            <a:r>
              <a:rPr lang="es-ES" sz="1400" b="1" dirty="0" smtClean="0"/>
              <a:t> </a:t>
            </a:r>
            <a:r>
              <a:rPr lang="es-ES" sz="1400" dirty="0" smtClean="0"/>
              <a:t>–Hamburgo-Alemania</a:t>
            </a:r>
          </a:p>
          <a:p>
            <a:r>
              <a:rPr lang="es-ES" sz="1400" dirty="0" smtClean="0"/>
              <a:t>1866-1929</a:t>
            </a:r>
            <a:endParaRPr lang="es-CO" sz="1400" dirty="0"/>
          </a:p>
        </p:txBody>
      </p:sp>
      <p:sp>
        <p:nvSpPr>
          <p:cNvPr id="25" name="24 CuadroTexto"/>
          <p:cNvSpPr txBox="1"/>
          <p:nvPr/>
        </p:nvSpPr>
        <p:spPr>
          <a:xfrm>
            <a:off x="5072066" y="3000372"/>
            <a:ext cx="1143008" cy="1600438"/>
          </a:xfrm>
          <a:prstGeom prst="rect">
            <a:avLst/>
          </a:prstGeom>
          <a:noFill/>
        </p:spPr>
        <p:txBody>
          <a:bodyPr wrap="square" rtlCol="0">
            <a:spAutoFit/>
          </a:bodyPr>
          <a:lstStyle/>
          <a:p>
            <a:r>
              <a:rPr lang="es-ES" sz="1400" b="1" dirty="0" err="1" smtClean="0"/>
              <a:t>Erwin</a:t>
            </a:r>
            <a:r>
              <a:rPr lang="es-ES" sz="1400" b="1" dirty="0" smtClean="0"/>
              <a:t> </a:t>
            </a:r>
            <a:r>
              <a:rPr lang="es-ES" sz="1400" b="1" dirty="0" err="1" smtClean="0"/>
              <a:t>Panofsky</a:t>
            </a:r>
            <a:endParaRPr lang="es-ES" sz="1400" b="1" dirty="0" smtClean="0"/>
          </a:p>
          <a:p>
            <a:r>
              <a:rPr lang="es-ES" sz="1400" dirty="0" smtClean="0"/>
              <a:t>Hannover- Alemania</a:t>
            </a:r>
          </a:p>
          <a:p>
            <a:r>
              <a:rPr lang="es-ES" sz="1400" dirty="0" smtClean="0"/>
              <a:t>Princeton-USA</a:t>
            </a:r>
          </a:p>
          <a:p>
            <a:r>
              <a:rPr lang="es-ES" sz="1400" dirty="0" smtClean="0"/>
              <a:t>1892-1968</a:t>
            </a:r>
            <a:endParaRPr lang="es-CO" sz="1400" dirty="0"/>
          </a:p>
        </p:txBody>
      </p:sp>
      <p:sp>
        <p:nvSpPr>
          <p:cNvPr id="26" name="25 CuadroTexto"/>
          <p:cNvSpPr txBox="1"/>
          <p:nvPr/>
        </p:nvSpPr>
        <p:spPr>
          <a:xfrm>
            <a:off x="7429520" y="845090"/>
            <a:ext cx="857256" cy="369332"/>
          </a:xfrm>
          <a:prstGeom prst="rect">
            <a:avLst/>
          </a:prstGeom>
          <a:noFill/>
        </p:spPr>
        <p:txBody>
          <a:bodyPr wrap="square" rtlCol="0">
            <a:spAutoFit/>
          </a:bodyPr>
          <a:lstStyle/>
          <a:p>
            <a:r>
              <a:rPr lang="es-ES" dirty="0" smtClean="0"/>
              <a:t>Finales</a:t>
            </a:r>
            <a:endParaRPr lang="es-CO" dirty="0"/>
          </a:p>
        </p:txBody>
      </p:sp>
      <p:sp>
        <p:nvSpPr>
          <p:cNvPr id="27" name="26 CuadroTexto"/>
          <p:cNvSpPr txBox="1"/>
          <p:nvPr/>
        </p:nvSpPr>
        <p:spPr>
          <a:xfrm>
            <a:off x="6143636" y="857232"/>
            <a:ext cx="1214446" cy="369332"/>
          </a:xfrm>
          <a:prstGeom prst="rect">
            <a:avLst/>
          </a:prstGeom>
          <a:noFill/>
        </p:spPr>
        <p:txBody>
          <a:bodyPr wrap="square" rtlCol="0">
            <a:spAutoFit/>
          </a:bodyPr>
          <a:lstStyle/>
          <a:p>
            <a:r>
              <a:rPr lang="es-ES" dirty="0" smtClean="0"/>
              <a:t>Mediados</a:t>
            </a:r>
            <a:endParaRPr lang="es-CO" dirty="0"/>
          </a:p>
        </p:txBody>
      </p:sp>
      <p:cxnSp>
        <p:nvCxnSpPr>
          <p:cNvPr id="28" name="27 Conector recto"/>
          <p:cNvCxnSpPr/>
          <p:nvPr/>
        </p:nvCxnSpPr>
        <p:spPr>
          <a:xfrm rot="5400000">
            <a:off x="4501356" y="2928140"/>
            <a:ext cx="328614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rot="5400000">
            <a:off x="5787240" y="2928140"/>
            <a:ext cx="3286148" cy="1588"/>
          </a:xfrm>
          <a:prstGeom prst="line">
            <a:avLst/>
          </a:prstGeom>
        </p:spPr>
        <p:style>
          <a:lnRef idx="1">
            <a:schemeClr val="accent1"/>
          </a:lnRef>
          <a:fillRef idx="0">
            <a:schemeClr val="accent1"/>
          </a:fillRef>
          <a:effectRef idx="0">
            <a:schemeClr val="accent1"/>
          </a:effectRef>
          <a:fontRef idx="minor">
            <a:schemeClr val="tx1"/>
          </a:fontRef>
        </p:style>
      </p:cxnSp>
      <p:sp>
        <p:nvSpPr>
          <p:cNvPr id="30" name="29 CuadroTexto"/>
          <p:cNvSpPr txBox="1"/>
          <p:nvPr/>
        </p:nvSpPr>
        <p:spPr>
          <a:xfrm>
            <a:off x="4071934" y="4572008"/>
            <a:ext cx="1143008" cy="1169551"/>
          </a:xfrm>
          <a:prstGeom prst="rect">
            <a:avLst/>
          </a:prstGeom>
          <a:noFill/>
        </p:spPr>
        <p:txBody>
          <a:bodyPr wrap="square" rtlCol="0">
            <a:spAutoFit/>
          </a:bodyPr>
          <a:lstStyle/>
          <a:p>
            <a:r>
              <a:rPr lang="es-ES" sz="1400" b="1" dirty="0" err="1" smtClean="0"/>
              <a:t>Emille</a:t>
            </a:r>
            <a:r>
              <a:rPr lang="es-ES" sz="1400" b="1" dirty="0" smtClean="0"/>
              <a:t> </a:t>
            </a:r>
            <a:r>
              <a:rPr lang="es-ES" sz="1400" b="1" dirty="0" err="1" smtClean="0"/>
              <a:t>Male</a:t>
            </a:r>
            <a:r>
              <a:rPr lang="es-ES" sz="1400" dirty="0" err="1" smtClean="0"/>
              <a:t>–Conimetry</a:t>
            </a:r>
            <a:r>
              <a:rPr lang="es-ES" sz="1400" dirty="0" smtClean="0"/>
              <a:t> Chaus – Francia </a:t>
            </a:r>
          </a:p>
          <a:p>
            <a:r>
              <a:rPr lang="es-ES" sz="1400" dirty="0" smtClean="0"/>
              <a:t>1862-1954</a:t>
            </a:r>
            <a:endParaRPr lang="es-CO" sz="1400" dirty="0"/>
          </a:p>
        </p:txBody>
      </p:sp>
      <p:sp>
        <p:nvSpPr>
          <p:cNvPr id="31" name="30 CuadroTexto"/>
          <p:cNvSpPr txBox="1"/>
          <p:nvPr/>
        </p:nvSpPr>
        <p:spPr>
          <a:xfrm>
            <a:off x="6286512" y="1428736"/>
            <a:ext cx="1143008" cy="954107"/>
          </a:xfrm>
          <a:prstGeom prst="rect">
            <a:avLst/>
          </a:prstGeom>
          <a:noFill/>
        </p:spPr>
        <p:txBody>
          <a:bodyPr wrap="square" rtlCol="0">
            <a:spAutoFit/>
          </a:bodyPr>
          <a:lstStyle/>
          <a:p>
            <a:r>
              <a:rPr lang="es-ES" sz="1400" b="1" dirty="0" smtClean="0"/>
              <a:t>Pierre </a:t>
            </a:r>
            <a:r>
              <a:rPr lang="es-ES" sz="1400" b="1" dirty="0" err="1" smtClean="0"/>
              <a:t>Francastel</a:t>
            </a:r>
            <a:r>
              <a:rPr lang="es-ES" sz="1400" b="1" dirty="0" smtClean="0"/>
              <a:t> </a:t>
            </a:r>
            <a:r>
              <a:rPr lang="es-ES" sz="1400" dirty="0" smtClean="0"/>
              <a:t>Paris-Francia </a:t>
            </a:r>
          </a:p>
          <a:p>
            <a:r>
              <a:rPr lang="es-ES" sz="1400" dirty="0" smtClean="0"/>
              <a:t>1900-1970</a:t>
            </a:r>
            <a:endParaRPr lang="es-CO" sz="1400" dirty="0"/>
          </a:p>
        </p:txBody>
      </p:sp>
      <p:sp>
        <p:nvSpPr>
          <p:cNvPr id="32" name="31 CuadroTexto"/>
          <p:cNvSpPr txBox="1"/>
          <p:nvPr/>
        </p:nvSpPr>
        <p:spPr>
          <a:xfrm>
            <a:off x="6000760" y="4000504"/>
            <a:ext cx="1143008" cy="954107"/>
          </a:xfrm>
          <a:prstGeom prst="rect">
            <a:avLst/>
          </a:prstGeom>
          <a:noFill/>
        </p:spPr>
        <p:txBody>
          <a:bodyPr wrap="square" rtlCol="0">
            <a:spAutoFit/>
          </a:bodyPr>
          <a:lstStyle/>
          <a:p>
            <a:r>
              <a:rPr lang="es-ES" sz="1400" b="1" dirty="0" err="1" smtClean="0"/>
              <a:t>Worringer</a:t>
            </a:r>
            <a:endParaRPr lang="es-ES" sz="1400" b="1" dirty="0" smtClean="0"/>
          </a:p>
          <a:p>
            <a:r>
              <a:rPr lang="es-ES" sz="1400" b="1" dirty="0" err="1" smtClean="0"/>
              <a:t>Berlin</a:t>
            </a:r>
            <a:r>
              <a:rPr lang="es-ES" sz="1400" b="1" dirty="0" smtClean="0"/>
              <a:t> </a:t>
            </a:r>
            <a:r>
              <a:rPr lang="es-ES" sz="1400" dirty="0" smtClean="0"/>
              <a:t>– Alemania </a:t>
            </a:r>
          </a:p>
          <a:p>
            <a:r>
              <a:rPr lang="es-ES" sz="1400" dirty="0" smtClean="0"/>
              <a:t>1901-1971</a:t>
            </a:r>
            <a:endParaRPr lang="es-CO" sz="1400" dirty="0"/>
          </a:p>
        </p:txBody>
      </p:sp>
      <p:sp>
        <p:nvSpPr>
          <p:cNvPr id="33" name="32 CuadroTexto"/>
          <p:cNvSpPr txBox="1"/>
          <p:nvPr/>
        </p:nvSpPr>
        <p:spPr>
          <a:xfrm>
            <a:off x="6215074" y="2428868"/>
            <a:ext cx="1143008" cy="1600438"/>
          </a:xfrm>
          <a:prstGeom prst="rect">
            <a:avLst/>
          </a:prstGeom>
          <a:noFill/>
        </p:spPr>
        <p:txBody>
          <a:bodyPr wrap="square" rtlCol="0">
            <a:spAutoFit/>
          </a:bodyPr>
          <a:lstStyle/>
          <a:p>
            <a:r>
              <a:rPr lang="es-ES" sz="1400" b="1" dirty="0" err="1" smtClean="0"/>
              <a:t>Ernest</a:t>
            </a:r>
            <a:r>
              <a:rPr lang="es-ES" sz="1400" b="1" dirty="0" smtClean="0"/>
              <a:t>  </a:t>
            </a:r>
            <a:r>
              <a:rPr lang="es-ES" sz="1400" b="1" dirty="0" err="1" smtClean="0"/>
              <a:t>Gombrich</a:t>
            </a:r>
            <a:r>
              <a:rPr lang="es-ES" sz="1400" dirty="0" smtClean="0"/>
              <a:t>– Viena-Austria</a:t>
            </a:r>
          </a:p>
          <a:p>
            <a:r>
              <a:rPr lang="es-ES" sz="1400" dirty="0" smtClean="0"/>
              <a:t>Londres –Reino Unido</a:t>
            </a:r>
          </a:p>
          <a:p>
            <a:r>
              <a:rPr lang="es-ES" sz="1400" dirty="0" smtClean="0"/>
              <a:t>1909-2001</a:t>
            </a:r>
            <a:endParaRPr lang="es-CO" sz="1400" dirty="0"/>
          </a:p>
        </p:txBody>
      </p:sp>
      <p:sp>
        <p:nvSpPr>
          <p:cNvPr id="35" name="34 CuadroTexto"/>
          <p:cNvSpPr txBox="1"/>
          <p:nvPr/>
        </p:nvSpPr>
        <p:spPr>
          <a:xfrm>
            <a:off x="6000760" y="5000636"/>
            <a:ext cx="1785918" cy="954107"/>
          </a:xfrm>
          <a:prstGeom prst="rect">
            <a:avLst/>
          </a:prstGeom>
          <a:noFill/>
        </p:spPr>
        <p:txBody>
          <a:bodyPr wrap="square" rtlCol="0">
            <a:spAutoFit/>
          </a:bodyPr>
          <a:lstStyle/>
          <a:p>
            <a:r>
              <a:rPr lang="es-CO" sz="1400" b="1" dirty="0" err="1" smtClean="0"/>
              <a:t>Arnold</a:t>
            </a:r>
            <a:r>
              <a:rPr lang="es-CO" sz="1400" b="1" dirty="0" smtClean="0"/>
              <a:t> </a:t>
            </a:r>
            <a:r>
              <a:rPr lang="es-CO" sz="1400" b="1" dirty="0" err="1" smtClean="0"/>
              <a:t>Hauser</a:t>
            </a:r>
            <a:r>
              <a:rPr lang="es-CO" sz="1400" b="1" dirty="0" smtClean="0"/>
              <a:t> </a:t>
            </a:r>
            <a:r>
              <a:rPr lang="es-CO" sz="1400" dirty="0" err="1" smtClean="0"/>
              <a:t>Temesvár</a:t>
            </a:r>
            <a:r>
              <a:rPr lang="es-CO" sz="1400" dirty="0" smtClean="0"/>
              <a:t>, Rumania, Budapest, Hungría</a:t>
            </a:r>
          </a:p>
          <a:p>
            <a:r>
              <a:rPr lang="es-CO" sz="1400" dirty="0" smtClean="0"/>
              <a:t>1892-1978</a:t>
            </a:r>
            <a:endParaRPr lang="es-CO" sz="1400" dirty="0"/>
          </a:p>
        </p:txBody>
      </p:sp>
      <p:sp>
        <p:nvSpPr>
          <p:cNvPr id="36" name="35 CuadroTexto"/>
          <p:cNvSpPr txBox="1"/>
          <p:nvPr/>
        </p:nvSpPr>
        <p:spPr>
          <a:xfrm>
            <a:off x="6000760" y="5903893"/>
            <a:ext cx="1785918" cy="954107"/>
          </a:xfrm>
          <a:prstGeom prst="rect">
            <a:avLst/>
          </a:prstGeom>
          <a:noFill/>
        </p:spPr>
        <p:txBody>
          <a:bodyPr wrap="square" rtlCol="0">
            <a:spAutoFit/>
          </a:bodyPr>
          <a:lstStyle/>
          <a:p>
            <a:r>
              <a:rPr lang="es-CO" sz="1400" b="1" dirty="0" err="1" smtClean="0"/>
              <a:t>Umberto</a:t>
            </a:r>
            <a:r>
              <a:rPr lang="es-CO" sz="1400" b="1" dirty="0" smtClean="0"/>
              <a:t> Eco</a:t>
            </a:r>
            <a:r>
              <a:rPr lang="es-CO" sz="1400" dirty="0" smtClean="0"/>
              <a:t>, </a:t>
            </a:r>
            <a:r>
              <a:rPr lang="es-CO" sz="1400" dirty="0" err="1" smtClean="0"/>
              <a:t>Alessandría,Italia</a:t>
            </a:r>
            <a:r>
              <a:rPr lang="es-CO" sz="1400" dirty="0" smtClean="0"/>
              <a:t> (</a:t>
            </a:r>
            <a:r>
              <a:rPr lang="es-CO" sz="1400" dirty="0" err="1" smtClean="0"/>
              <a:t>U.Bologna</a:t>
            </a:r>
            <a:r>
              <a:rPr lang="es-CO" sz="1400" dirty="0" smtClean="0"/>
              <a:t>)</a:t>
            </a:r>
          </a:p>
          <a:p>
            <a:r>
              <a:rPr lang="es-CO" sz="1400" dirty="0" smtClean="0"/>
              <a:t>1932</a:t>
            </a:r>
            <a:endParaRPr lang="es-CO" sz="1400" dirty="0"/>
          </a:p>
        </p:txBody>
      </p:sp>
      <p:sp>
        <p:nvSpPr>
          <p:cNvPr id="37" name="36 CuadroTexto"/>
          <p:cNvSpPr txBox="1"/>
          <p:nvPr/>
        </p:nvSpPr>
        <p:spPr>
          <a:xfrm>
            <a:off x="7500958" y="1142984"/>
            <a:ext cx="1285884" cy="954107"/>
          </a:xfrm>
          <a:prstGeom prst="rect">
            <a:avLst/>
          </a:prstGeom>
          <a:noFill/>
        </p:spPr>
        <p:txBody>
          <a:bodyPr wrap="square" rtlCol="0">
            <a:spAutoFit/>
          </a:bodyPr>
          <a:lstStyle/>
          <a:p>
            <a:r>
              <a:rPr lang="es-CO" sz="1400" b="1" dirty="0" err="1" smtClean="0"/>
              <a:t>M.Baxandall</a:t>
            </a:r>
            <a:endParaRPr lang="es-CO" sz="1400" b="1" dirty="0" smtClean="0"/>
          </a:p>
          <a:p>
            <a:r>
              <a:rPr lang="es-CO" sz="1400" dirty="0" err="1" smtClean="0"/>
              <a:t>Cardiff,Escocia</a:t>
            </a:r>
            <a:endParaRPr lang="es-CO" sz="1400" dirty="0"/>
          </a:p>
          <a:p>
            <a:r>
              <a:rPr lang="es-ES" sz="1400" dirty="0" smtClean="0"/>
              <a:t>USA</a:t>
            </a:r>
            <a:endParaRPr lang="es-CO" sz="1400" dirty="0" smtClean="0"/>
          </a:p>
          <a:p>
            <a:r>
              <a:rPr lang="es-CO" sz="1400" dirty="0" smtClean="0"/>
              <a:t>1935-2008</a:t>
            </a:r>
            <a:endParaRPr lang="es-CO" sz="1400" dirty="0"/>
          </a:p>
        </p:txBody>
      </p:sp>
      <p:sp>
        <p:nvSpPr>
          <p:cNvPr id="38" name="37 CuadroTexto"/>
          <p:cNvSpPr txBox="1"/>
          <p:nvPr/>
        </p:nvSpPr>
        <p:spPr>
          <a:xfrm>
            <a:off x="7500958" y="5929330"/>
            <a:ext cx="928694" cy="954107"/>
          </a:xfrm>
          <a:prstGeom prst="rect">
            <a:avLst/>
          </a:prstGeom>
          <a:noFill/>
        </p:spPr>
        <p:txBody>
          <a:bodyPr wrap="square" rtlCol="0">
            <a:spAutoFit/>
          </a:bodyPr>
          <a:lstStyle/>
          <a:p>
            <a:r>
              <a:rPr lang="es-CO" sz="1400" b="1" dirty="0" err="1" smtClean="0"/>
              <a:t>Calabrese</a:t>
            </a:r>
            <a:endParaRPr lang="es-CO" sz="1400" b="1" dirty="0" smtClean="0"/>
          </a:p>
          <a:p>
            <a:r>
              <a:rPr lang="es-ES" sz="1400" dirty="0" smtClean="0"/>
              <a:t>(</a:t>
            </a:r>
            <a:r>
              <a:rPr lang="es-ES" sz="1400" dirty="0" err="1" smtClean="0"/>
              <a:t>U.Siena</a:t>
            </a:r>
            <a:r>
              <a:rPr lang="es-ES" sz="1400" dirty="0" smtClean="0"/>
              <a:t>)</a:t>
            </a:r>
            <a:endParaRPr lang="es-CO" sz="1400" dirty="0" smtClean="0"/>
          </a:p>
          <a:p>
            <a:r>
              <a:rPr lang="es-CO" sz="1400" dirty="0" smtClean="0"/>
              <a:t>1949</a:t>
            </a:r>
          </a:p>
          <a:p>
            <a:endParaRPr lang="es-CO" sz="1400" dirty="0" smtClean="0"/>
          </a:p>
        </p:txBody>
      </p:sp>
      <p:sp>
        <p:nvSpPr>
          <p:cNvPr id="39" name="38 CuadroTexto"/>
          <p:cNvSpPr txBox="1"/>
          <p:nvPr/>
        </p:nvSpPr>
        <p:spPr>
          <a:xfrm>
            <a:off x="7643834" y="2928934"/>
            <a:ext cx="928694" cy="954107"/>
          </a:xfrm>
          <a:prstGeom prst="rect">
            <a:avLst/>
          </a:prstGeom>
          <a:noFill/>
        </p:spPr>
        <p:txBody>
          <a:bodyPr wrap="square" rtlCol="0">
            <a:spAutoFit/>
          </a:bodyPr>
          <a:lstStyle/>
          <a:p>
            <a:r>
              <a:rPr lang="es-ES" sz="1400" b="1" dirty="0" smtClean="0"/>
              <a:t>Hans </a:t>
            </a:r>
            <a:r>
              <a:rPr lang="es-ES" sz="1400" b="1" dirty="0" err="1" smtClean="0"/>
              <a:t>Belting</a:t>
            </a:r>
            <a:endParaRPr lang="es-ES" sz="1400" b="1" dirty="0" smtClean="0"/>
          </a:p>
          <a:p>
            <a:r>
              <a:rPr lang="es-ES" sz="1400" dirty="0" smtClean="0"/>
              <a:t>Alemania</a:t>
            </a:r>
          </a:p>
          <a:p>
            <a:r>
              <a:rPr lang="es-ES" sz="1400" dirty="0" smtClean="0"/>
              <a:t>1935</a:t>
            </a:r>
            <a:endParaRPr lang="es-CO" sz="1400" dirty="0" smtClean="0"/>
          </a:p>
        </p:txBody>
      </p:sp>
      <p:sp>
        <p:nvSpPr>
          <p:cNvPr id="40" name="39 CuadroTexto"/>
          <p:cNvSpPr txBox="1"/>
          <p:nvPr/>
        </p:nvSpPr>
        <p:spPr>
          <a:xfrm>
            <a:off x="7786710" y="2071678"/>
            <a:ext cx="1143008" cy="738664"/>
          </a:xfrm>
          <a:prstGeom prst="rect">
            <a:avLst/>
          </a:prstGeom>
          <a:noFill/>
        </p:spPr>
        <p:txBody>
          <a:bodyPr wrap="square" rtlCol="0">
            <a:spAutoFit/>
          </a:bodyPr>
          <a:lstStyle/>
          <a:p>
            <a:r>
              <a:rPr lang="es-ES" sz="1400" b="1" dirty="0" err="1" smtClean="0"/>
              <a:t>R.Krauss</a:t>
            </a:r>
            <a:endParaRPr lang="es-ES" sz="1400" b="1" dirty="0" smtClean="0"/>
          </a:p>
          <a:p>
            <a:r>
              <a:rPr lang="es-ES" sz="1400" dirty="0" smtClean="0"/>
              <a:t>Washington</a:t>
            </a:r>
          </a:p>
          <a:p>
            <a:r>
              <a:rPr lang="es-ES" sz="1400" dirty="0" smtClean="0"/>
              <a:t>1941</a:t>
            </a:r>
            <a:endParaRPr lang="es-CO" sz="1400" dirty="0" smtClean="0"/>
          </a:p>
        </p:txBody>
      </p:sp>
      <p:sp>
        <p:nvSpPr>
          <p:cNvPr id="41" name="40 CuadroTexto"/>
          <p:cNvSpPr txBox="1"/>
          <p:nvPr/>
        </p:nvSpPr>
        <p:spPr>
          <a:xfrm>
            <a:off x="7858148" y="3857628"/>
            <a:ext cx="1071570" cy="1169551"/>
          </a:xfrm>
          <a:prstGeom prst="rect">
            <a:avLst/>
          </a:prstGeom>
          <a:noFill/>
        </p:spPr>
        <p:txBody>
          <a:bodyPr wrap="square" rtlCol="0">
            <a:spAutoFit/>
          </a:bodyPr>
          <a:lstStyle/>
          <a:p>
            <a:r>
              <a:rPr lang="es-ES" sz="1400" b="1" dirty="0" err="1" smtClean="0"/>
              <a:t>Didi-Huberman</a:t>
            </a:r>
            <a:endParaRPr lang="es-ES" sz="1400" b="1" dirty="0" smtClean="0"/>
          </a:p>
          <a:p>
            <a:r>
              <a:rPr lang="es-ES" sz="1400" dirty="0" err="1" smtClean="0"/>
              <a:t>Etienne</a:t>
            </a:r>
            <a:r>
              <a:rPr lang="es-ES" sz="1400" dirty="0" smtClean="0"/>
              <a:t>-Francia</a:t>
            </a:r>
          </a:p>
          <a:p>
            <a:r>
              <a:rPr lang="es-ES" sz="1400" dirty="0" smtClean="0"/>
              <a:t>1951</a:t>
            </a:r>
            <a:endParaRPr lang="es-CO" sz="1400" dirty="0" smtClean="0"/>
          </a:p>
        </p:txBody>
      </p:sp>
      <p:sp>
        <p:nvSpPr>
          <p:cNvPr id="42" name="41 CuadroTexto"/>
          <p:cNvSpPr txBox="1"/>
          <p:nvPr/>
        </p:nvSpPr>
        <p:spPr>
          <a:xfrm>
            <a:off x="7715272" y="4975223"/>
            <a:ext cx="1214446" cy="954107"/>
          </a:xfrm>
          <a:prstGeom prst="rect">
            <a:avLst/>
          </a:prstGeom>
          <a:noFill/>
        </p:spPr>
        <p:txBody>
          <a:bodyPr wrap="square" rtlCol="0">
            <a:spAutoFit/>
          </a:bodyPr>
          <a:lstStyle/>
          <a:p>
            <a:r>
              <a:rPr lang="es-ES" sz="1400" b="1" dirty="0" err="1" smtClean="0"/>
              <a:t>Freedberg</a:t>
            </a:r>
            <a:endParaRPr lang="es-ES" sz="1400" b="1" dirty="0" smtClean="0"/>
          </a:p>
          <a:p>
            <a:r>
              <a:rPr lang="es-ES" sz="1400" dirty="0" smtClean="0"/>
              <a:t>Suráfrica,</a:t>
            </a:r>
          </a:p>
          <a:p>
            <a:r>
              <a:rPr lang="es-ES" sz="1400" dirty="0" smtClean="0"/>
              <a:t>New York</a:t>
            </a:r>
          </a:p>
          <a:p>
            <a:r>
              <a:rPr lang="es-ES" sz="1400" dirty="0" smtClean="0"/>
              <a:t>(Med.50´s)</a:t>
            </a:r>
            <a:endParaRPr lang="es-CO" sz="14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28596" y="142852"/>
            <a:ext cx="3760966" cy="369332"/>
          </a:xfrm>
          <a:prstGeom prst="rect">
            <a:avLst/>
          </a:prstGeom>
          <a:noFill/>
        </p:spPr>
        <p:txBody>
          <a:bodyPr wrap="none" rtlCol="0">
            <a:spAutoFit/>
          </a:bodyPr>
          <a:lstStyle/>
          <a:p>
            <a:r>
              <a:rPr lang="es-ES" dirty="0" smtClean="0"/>
              <a:t>Modelos de pensamiento (por definir)</a:t>
            </a:r>
            <a:endParaRPr lang="es-CO" dirty="0"/>
          </a:p>
        </p:txBody>
      </p:sp>
      <p:cxnSp>
        <p:nvCxnSpPr>
          <p:cNvPr id="6" name="5 Conector recto"/>
          <p:cNvCxnSpPr/>
          <p:nvPr/>
        </p:nvCxnSpPr>
        <p:spPr>
          <a:xfrm rot="5400000">
            <a:off x="-427866" y="2856702"/>
            <a:ext cx="314327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rot="5400000">
            <a:off x="643704" y="2785264"/>
            <a:ext cx="328614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rot="5400000">
            <a:off x="2001026" y="2856702"/>
            <a:ext cx="328614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rot="5400000">
            <a:off x="3286910" y="2928140"/>
            <a:ext cx="3286148"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2285984" y="857232"/>
            <a:ext cx="857256" cy="369332"/>
          </a:xfrm>
          <a:prstGeom prst="rect">
            <a:avLst/>
          </a:prstGeom>
          <a:noFill/>
        </p:spPr>
        <p:txBody>
          <a:bodyPr wrap="square" rtlCol="0">
            <a:spAutoFit/>
          </a:bodyPr>
          <a:lstStyle/>
          <a:p>
            <a:r>
              <a:rPr lang="es-ES" dirty="0" smtClean="0"/>
              <a:t>S.XVIII</a:t>
            </a:r>
            <a:endParaRPr lang="es-CO" dirty="0"/>
          </a:p>
        </p:txBody>
      </p:sp>
      <p:sp>
        <p:nvSpPr>
          <p:cNvPr id="15" name="14 CuadroTexto"/>
          <p:cNvSpPr txBox="1"/>
          <p:nvPr/>
        </p:nvSpPr>
        <p:spPr>
          <a:xfrm>
            <a:off x="285720" y="857232"/>
            <a:ext cx="857256" cy="369332"/>
          </a:xfrm>
          <a:prstGeom prst="rect">
            <a:avLst/>
          </a:prstGeom>
          <a:noFill/>
        </p:spPr>
        <p:txBody>
          <a:bodyPr wrap="square" rtlCol="0">
            <a:spAutoFit/>
          </a:bodyPr>
          <a:lstStyle/>
          <a:p>
            <a:r>
              <a:rPr lang="es-ES" dirty="0" smtClean="0"/>
              <a:t>S.XV</a:t>
            </a:r>
            <a:endParaRPr lang="es-CO" dirty="0"/>
          </a:p>
        </p:txBody>
      </p:sp>
      <p:sp>
        <p:nvSpPr>
          <p:cNvPr id="16" name="15 CuadroTexto"/>
          <p:cNvSpPr txBox="1"/>
          <p:nvPr/>
        </p:nvSpPr>
        <p:spPr>
          <a:xfrm>
            <a:off x="1142976" y="857232"/>
            <a:ext cx="857256" cy="369332"/>
          </a:xfrm>
          <a:prstGeom prst="rect">
            <a:avLst/>
          </a:prstGeom>
          <a:noFill/>
        </p:spPr>
        <p:txBody>
          <a:bodyPr wrap="square" rtlCol="0">
            <a:spAutoFit/>
          </a:bodyPr>
          <a:lstStyle/>
          <a:p>
            <a:r>
              <a:rPr lang="es-ES" dirty="0" smtClean="0"/>
              <a:t>S.XVI</a:t>
            </a:r>
            <a:endParaRPr lang="es-CO" dirty="0"/>
          </a:p>
        </p:txBody>
      </p:sp>
      <p:sp>
        <p:nvSpPr>
          <p:cNvPr id="17" name="16 CuadroTexto"/>
          <p:cNvSpPr txBox="1"/>
          <p:nvPr/>
        </p:nvSpPr>
        <p:spPr>
          <a:xfrm>
            <a:off x="3714744" y="857232"/>
            <a:ext cx="857256" cy="369332"/>
          </a:xfrm>
          <a:prstGeom prst="rect">
            <a:avLst/>
          </a:prstGeom>
          <a:noFill/>
        </p:spPr>
        <p:txBody>
          <a:bodyPr wrap="square" rtlCol="0">
            <a:spAutoFit/>
          </a:bodyPr>
          <a:lstStyle/>
          <a:p>
            <a:r>
              <a:rPr lang="es-ES" dirty="0" smtClean="0"/>
              <a:t>S.XIX</a:t>
            </a:r>
            <a:endParaRPr lang="es-CO" dirty="0"/>
          </a:p>
        </p:txBody>
      </p:sp>
      <p:sp>
        <p:nvSpPr>
          <p:cNvPr id="18" name="17 CuadroTexto"/>
          <p:cNvSpPr txBox="1"/>
          <p:nvPr/>
        </p:nvSpPr>
        <p:spPr>
          <a:xfrm>
            <a:off x="5072066" y="571480"/>
            <a:ext cx="1071570" cy="646331"/>
          </a:xfrm>
          <a:prstGeom prst="rect">
            <a:avLst/>
          </a:prstGeom>
          <a:noFill/>
        </p:spPr>
        <p:txBody>
          <a:bodyPr wrap="square" rtlCol="0">
            <a:spAutoFit/>
          </a:bodyPr>
          <a:lstStyle/>
          <a:p>
            <a:r>
              <a:rPr lang="es-ES" dirty="0" smtClean="0"/>
              <a:t>S.XX </a:t>
            </a:r>
          </a:p>
          <a:p>
            <a:r>
              <a:rPr lang="es-ES" dirty="0" smtClean="0"/>
              <a:t>1ºMitad</a:t>
            </a:r>
            <a:endParaRPr lang="es-CO" dirty="0"/>
          </a:p>
        </p:txBody>
      </p:sp>
      <p:sp>
        <p:nvSpPr>
          <p:cNvPr id="19" name="18 CuadroTexto"/>
          <p:cNvSpPr txBox="1"/>
          <p:nvPr/>
        </p:nvSpPr>
        <p:spPr>
          <a:xfrm>
            <a:off x="142844" y="2643182"/>
            <a:ext cx="1214446" cy="523220"/>
          </a:xfrm>
          <a:prstGeom prst="rect">
            <a:avLst/>
          </a:prstGeom>
          <a:noFill/>
        </p:spPr>
        <p:txBody>
          <a:bodyPr wrap="square" rtlCol="0">
            <a:spAutoFit/>
          </a:bodyPr>
          <a:lstStyle/>
          <a:p>
            <a:r>
              <a:rPr lang="es-ES" sz="1400" dirty="0" smtClean="0"/>
              <a:t>HUMANISMO</a:t>
            </a:r>
          </a:p>
          <a:p>
            <a:r>
              <a:rPr lang="es-ES" sz="1400" dirty="0" smtClean="0"/>
              <a:t>Italia</a:t>
            </a:r>
          </a:p>
        </p:txBody>
      </p:sp>
      <p:sp>
        <p:nvSpPr>
          <p:cNvPr id="20" name="19 CuadroTexto"/>
          <p:cNvSpPr txBox="1"/>
          <p:nvPr/>
        </p:nvSpPr>
        <p:spPr>
          <a:xfrm>
            <a:off x="1142976" y="3214686"/>
            <a:ext cx="1143008" cy="307777"/>
          </a:xfrm>
          <a:prstGeom prst="rect">
            <a:avLst/>
          </a:prstGeom>
          <a:noFill/>
        </p:spPr>
        <p:txBody>
          <a:bodyPr wrap="square" rtlCol="0">
            <a:spAutoFit/>
          </a:bodyPr>
          <a:lstStyle/>
          <a:p>
            <a:r>
              <a:rPr lang="es-CO" sz="1400" dirty="0" smtClean="0"/>
              <a:t>DESCARTES</a:t>
            </a:r>
            <a:endParaRPr lang="es-CO" sz="1400" dirty="0"/>
          </a:p>
        </p:txBody>
      </p:sp>
      <p:sp>
        <p:nvSpPr>
          <p:cNvPr id="21" name="20 CuadroTexto"/>
          <p:cNvSpPr txBox="1"/>
          <p:nvPr/>
        </p:nvSpPr>
        <p:spPr>
          <a:xfrm>
            <a:off x="2428860" y="1714488"/>
            <a:ext cx="1500198" cy="307777"/>
          </a:xfrm>
          <a:prstGeom prst="rect">
            <a:avLst/>
          </a:prstGeom>
          <a:noFill/>
        </p:spPr>
        <p:txBody>
          <a:bodyPr wrap="square" rtlCol="0">
            <a:spAutoFit/>
          </a:bodyPr>
          <a:lstStyle/>
          <a:p>
            <a:r>
              <a:rPr lang="es-ES" sz="1400" dirty="0" smtClean="0"/>
              <a:t>ILUSTRACIÓN</a:t>
            </a:r>
          </a:p>
        </p:txBody>
      </p:sp>
      <p:sp>
        <p:nvSpPr>
          <p:cNvPr id="22" name="21 CuadroTexto"/>
          <p:cNvSpPr txBox="1"/>
          <p:nvPr/>
        </p:nvSpPr>
        <p:spPr>
          <a:xfrm>
            <a:off x="3643306" y="1285860"/>
            <a:ext cx="1428760" cy="307777"/>
          </a:xfrm>
          <a:prstGeom prst="rect">
            <a:avLst/>
          </a:prstGeom>
          <a:noFill/>
        </p:spPr>
        <p:txBody>
          <a:bodyPr wrap="square" rtlCol="0">
            <a:spAutoFit/>
          </a:bodyPr>
          <a:lstStyle/>
          <a:p>
            <a:r>
              <a:rPr lang="es-ES" sz="1400" dirty="0" smtClean="0"/>
              <a:t>ROMANTICISMO</a:t>
            </a:r>
          </a:p>
        </p:txBody>
      </p:sp>
      <p:sp>
        <p:nvSpPr>
          <p:cNvPr id="23" name="22 CuadroTexto"/>
          <p:cNvSpPr txBox="1"/>
          <p:nvPr/>
        </p:nvSpPr>
        <p:spPr>
          <a:xfrm>
            <a:off x="3786182" y="4429132"/>
            <a:ext cx="1143008" cy="307777"/>
          </a:xfrm>
          <a:prstGeom prst="rect">
            <a:avLst/>
          </a:prstGeom>
          <a:noFill/>
        </p:spPr>
        <p:txBody>
          <a:bodyPr wrap="square" rtlCol="0">
            <a:spAutoFit/>
          </a:bodyPr>
          <a:lstStyle/>
          <a:p>
            <a:r>
              <a:rPr lang="es-ES" sz="1400" dirty="0" smtClean="0"/>
              <a:t>HEGEL</a:t>
            </a:r>
            <a:endParaRPr lang="es-CO" sz="1400" dirty="0"/>
          </a:p>
        </p:txBody>
      </p:sp>
      <p:sp>
        <p:nvSpPr>
          <p:cNvPr id="24" name="23 CuadroTexto"/>
          <p:cNvSpPr txBox="1"/>
          <p:nvPr/>
        </p:nvSpPr>
        <p:spPr>
          <a:xfrm>
            <a:off x="4500562" y="2071678"/>
            <a:ext cx="1143008" cy="307777"/>
          </a:xfrm>
          <a:prstGeom prst="rect">
            <a:avLst/>
          </a:prstGeom>
          <a:noFill/>
        </p:spPr>
        <p:txBody>
          <a:bodyPr wrap="square" rtlCol="0">
            <a:spAutoFit/>
          </a:bodyPr>
          <a:lstStyle/>
          <a:p>
            <a:r>
              <a:rPr lang="es-ES" sz="1400" dirty="0" smtClean="0"/>
              <a:t>SOCIALISMO</a:t>
            </a:r>
            <a:endParaRPr lang="es-CO" sz="1400" dirty="0"/>
          </a:p>
        </p:txBody>
      </p:sp>
      <p:sp>
        <p:nvSpPr>
          <p:cNvPr id="25" name="24 CuadroTexto"/>
          <p:cNvSpPr txBox="1"/>
          <p:nvPr/>
        </p:nvSpPr>
        <p:spPr>
          <a:xfrm>
            <a:off x="5857884" y="3000372"/>
            <a:ext cx="1357322" cy="523220"/>
          </a:xfrm>
          <a:prstGeom prst="rect">
            <a:avLst/>
          </a:prstGeom>
          <a:noFill/>
        </p:spPr>
        <p:txBody>
          <a:bodyPr wrap="square" rtlCol="0">
            <a:spAutoFit/>
          </a:bodyPr>
          <a:lstStyle/>
          <a:p>
            <a:r>
              <a:rPr lang="es-ES" sz="1400" dirty="0" smtClean="0"/>
              <a:t>ESTRUCTURA-LISMO</a:t>
            </a:r>
            <a:endParaRPr lang="es-CO" sz="1400" dirty="0"/>
          </a:p>
        </p:txBody>
      </p:sp>
      <p:sp>
        <p:nvSpPr>
          <p:cNvPr id="26" name="25 CuadroTexto"/>
          <p:cNvSpPr txBox="1"/>
          <p:nvPr/>
        </p:nvSpPr>
        <p:spPr>
          <a:xfrm>
            <a:off x="7429520" y="845090"/>
            <a:ext cx="857256" cy="369332"/>
          </a:xfrm>
          <a:prstGeom prst="rect">
            <a:avLst/>
          </a:prstGeom>
          <a:noFill/>
        </p:spPr>
        <p:txBody>
          <a:bodyPr wrap="square" rtlCol="0">
            <a:spAutoFit/>
          </a:bodyPr>
          <a:lstStyle/>
          <a:p>
            <a:r>
              <a:rPr lang="es-ES" dirty="0" smtClean="0"/>
              <a:t>Finales</a:t>
            </a:r>
            <a:endParaRPr lang="es-CO" dirty="0"/>
          </a:p>
        </p:txBody>
      </p:sp>
      <p:sp>
        <p:nvSpPr>
          <p:cNvPr id="27" name="26 CuadroTexto"/>
          <p:cNvSpPr txBox="1"/>
          <p:nvPr/>
        </p:nvSpPr>
        <p:spPr>
          <a:xfrm>
            <a:off x="6143636" y="857232"/>
            <a:ext cx="1214446" cy="369332"/>
          </a:xfrm>
          <a:prstGeom prst="rect">
            <a:avLst/>
          </a:prstGeom>
          <a:noFill/>
        </p:spPr>
        <p:txBody>
          <a:bodyPr wrap="square" rtlCol="0">
            <a:spAutoFit/>
          </a:bodyPr>
          <a:lstStyle/>
          <a:p>
            <a:r>
              <a:rPr lang="es-ES" dirty="0" smtClean="0"/>
              <a:t>Mediados</a:t>
            </a:r>
            <a:endParaRPr lang="es-CO" dirty="0"/>
          </a:p>
        </p:txBody>
      </p:sp>
      <p:cxnSp>
        <p:nvCxnSpPr>
          <p:cNvPr id="28" name="27 Conector recto"/>
          <p:cNvCxnSpPr/>
          <p:nvPr/>
        </p:nvCxnSpPr>
        <p:spPr>
          <a:xfrm rot="5400000">
            <a:off x="4501356" y="2928140"/>
            <a:ext cx="328614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rot="5400000">
            <a:off x="5787240" y="2928140"/>
            <a:ext cx="3286148" cy="1588"/>
          </a:xfrm>
          <a:prstGeom prst="line">
            <a:avLst/>
          </a:prstGeom>
        </p:spPr>
        <p:style>
          <a:lnRef idx="1">
            <a:schemeClr val="accent1"/>
          </a:lnRef>
          <a:fillRef idx="0">
            <a:schemeClr val="accent1"/>
          </a:fillRef>
          <a:effectRef idx="0">
            <a:schemeClr val="accent1"/>
          </a:effectRef>
          <a:fontRef idx="minor">
            <a:schemeClr val="tx1"/>
          </a:fontRef>
        </p:style>
      </p:cxnSp>
      <p:sp>
        <p:nvSpPr>
          <p:cNvPr id="30" name="29 CuadroTexto"/>
          <p:cNvSpPr txBox="1"/>
          <p:nvPr/>
        </p:nvSpPr>
        <p:spPr>
          <a:xfrm>
            <a:off x="4357686" y="4857760"/>
            <a:ext cx="1143008" cy="738664"/>
          </a:xfrm>
          <a:prstGeom prst="rect">
            <a:avLst/>
          </a:prstGeom>
          <a:noFill/>
        </p:spPr>
        <p:txBody>
          <a:bodyPr wrap="square" rtlCol="0">
            <a:spAutoFit/>
          </a:bodyPr>
          <a:lstStyle/>
          <a:p>
            <a:r>
              <a:rPr lang="es-ES" sz="1400" dirty="0" smtClean="0"/>
              <a:t>NIHILISMO</a:t>
            </a:r>
          </a:p>
          <a:p>
            <a:r>
              <a:rPr lang="es-ES" sz="1400" dirty="0" smtClean="0"/>
              <a:t>Nietzsche </a:t>
            </a:r>
          </a:p>
          <a:p>
            <a:endParaRPr lang="es-CO" sz="1400" dirty="0"/>
          </a:p>
        </p:txBody>
      </p:sp>
      <p:sp>
        <p:nvSpPr>
          <p:cNvPr id="31" name="30 CuadroTexto"/>
          <p:cNvSpPr txBox="1"/>
          <p:nvPr/>
        </p:nvSpPr>
        <p:spPr>
          <a:xfrm>
            <a:off x="6143636" y="1428736"/>
            <a:ext cx="1357322" cy="523220"/>
          </a:xfrm>
          <a:prstGeom prst="rect">
            <a:avLst/>
          </a:prstGeom>
          <a:noFill/>
        </p:spPr>
        <p:txBody>
          <a:bodyPr wrap="square" rtlCol="0">
            <a:spAutoFit/>
          </a:bodyPr>
          <a:lstStyle/>
          <a:p>
            <a:r>
              <a:rPr lang="es-ES" sz="1400" dirty="0" smtClean="0"/>
              <a:t>POSTGUERRA</a:t>
            </a:r>
          </a:p>
          <a:p>
            <a:r>
              <a:rPr lang="es-ES" sz="1400" dirty="0" smtClean="0"/>
              <a:t>Existencialismo</a:t>
            </a:r>
            <a:endParaRPr lang="es-CO" sz="1400" dirty="0"/>
          </a:p>
        </p:txBody>
      </p:sp>
      <p:sp>
        <p:nvSpPr>
          <p:cNvPr id="32" name="31 CuadroTexto"/>
          <p:cNvSpPr txBox="1"/>
          <p:nvPr/>
        </p:nvSpPr>
        <p:spPr>
          <a:xfrm>
            <a:off x="4929190" y="4000504"/>
            <a:ext cx="2143140" cy="523220"/>
          </a:xfrm>
          <a:prstGeom prst="rect">
            <a:avLst/>
          </a:prstGeom>
          <a:noFill/>
        </p:spPr>
        <p:txBody>
          <a:bodyPr wrap="square" rtlCol="0">
            <a:spAutoFit/>
          </a:bodyPr>
          <a:lstStyle/>
          <a:p>
            <a:r>
              <a:rPr lang="es-ES" sz="1400" dirty="0" smtClean="0"/>
              <a:t>PSICOANÁLISIS</a:t>
            </a:r>
          </a:p>
          <a:p>
            <a:r>
              <a:rPr lang="es-ES" sz="1400" dirty="0" smtClean="0"/>
              <a:t>Freud                         Lacan</a:t>
            </a:r>
            <a:endParaRPr lang="es-CO" sz="1400" dirty="0"/>
          </a:p>
        </p:txBody>
      </p:sp>
      <p:sp>
        <p:nvSpPr>
          <p:cNvPr id="33" name="32 CuadroTexto"/>
          <p:cNvSpPr txBox="1"/>
          <p:nvPr/>
        </p:nvSpPr>
        <p:spPr>
          <a:xfrm>
            <a:off x="6215074" y="2428868"/>
            <a:ext cx="1143008" cy="307777"/>
          </a:xfrm>
          <a:prstGeom prst="rect">
            <a:avLst/>
          </a:prstGeom>
          <a:noFill/>
        </p:spPr>
        <p:txBody>
          <a:bodyPr wrap="square" rtlCol="0">
            <a:spAutoFit/>
          </a:bodyPr>
          <a:lstStyle/>
          <a:p>
            <a:r>
              <a:rPr lang="es-ES" sz="1400" dirty="0" smtClean="0"/>
              <a:t>SEMIOLOGÍA</a:t>
            </a:r>
            <a:endParaRPr lang="es-CO" sz="1400" dirty="0"/>
          </a:p>
        </p:txBody>
      </p:sp>
      <p:sp>
        <p:nvSpPr>
          <p:cNvPr id="37" name="36 CuadroTexto"/>
          <p:cNvSpPr txBox="1"/>
          <p:nvPr/>
        </p:nvSpPr>
        <p:spPr>
          <a:xfrm>
            <a:off x="7500958" y="1285860"/>
            <a:ext cx="1285884" cy="523220"/>
          </a:xfrm>
          <a:prstGeom prst="rect">
            <a:avLst/>
          </a:prstGeom>
          <a:noFill/>
        </p:spPr>
        <p:txBody>
          <a:bodyPr wrap="square" rtlCol="0">
            <a:spAutoFit/>
          </a:bodyPr>
          <a:lstStyle/>
          <a:p>
            <a:r>
              <a:rPr lang="es-ES" sz="1400" dirty="0" smtClean="0"/>
              <a:t>ESTUDIOS</a:t>
            </a:r>
          </a:p>
          <a:p>
            <a:r>
              <a:rPr lang="es-ES" sz="1400" dirty="0" smtClean="0"/>
              <a:t>CULTURALES</a:t>
            </a:r>
            <a:endParaRPr lang="es-CO" sz="1400" dirty="0"/>
          </a:p>
        </p:txBody>
      </p:sp>
      <p:sp>
        <p:nvSpPr>
          <p:cNvPr id="38" name="37 CuadroTexto"/>
          <p:cNvSpPr txBox="1"/>
          <p:nvPr/>
        </p:nvSpPr>
        <p:spPr>
          <a:xfrm>
            <a:off x="7929586" y="5500702"/>
            <a:ext cx="928694" cy="738664"/>
          </a:xfrm>
          <a:prstGeom prst="rect">
            <a:avLst/>
          </a:prstGeom>
          <a:noFill/>
        </p:spPr>
        <p:txBody>
          <a:bodyPr wrap="square" rtlCol="0">
            <a:spAutoFit/>
          </a:bodyPr>
          <a:lstStyle/>
          <a:p>
            <a:r>
              <a:rPr lang="es-ES" sz="1400" dirty="0" err="1" smtClean="0"/>
              <a:t>Vattimo</a:t>
            </a:r>
            <a:r>
              <a:rPr lang="es-ES" sz="1400" dirty="0" smtClean="0"/>
              <a:t> </a:t>
            </a:r>
          </a:p>
          <a:p>
            <a:r>
              <a:rPr lang="es-ES" sz="1400" dirty="0" err="1" smtClean="0"/>
              <a:t>Hardt-Negri</a:t>
            </a:r>
            <a:endParaRPr lang="es-CO" sz="1400" dirty="0" smtClean="0"/>
          </a:p>
        </p:txBody>
      </p:sp>
      <p:sp>
        <p:nvSpPr>
          <p:cNvPr id="39" name="38 CuadroTexto"/>
          <p:cNvSpPr txBox="1"/>
          <p:nvPr/>
        </p:nvSpPr>
        <p:spPr>
          <a:xfrm>
            <a:off x="6858016" y="3643314"/>
            <a:ext cx="1071570" cy="307777"/>
          </a:xfrm>
          <a:prstGeom prst="rect">
            <a:avLst/>
          </a:prstGeom>
          <a:noFill/>
        </p:spPr>
        <p:txBody>
          <a:bodyPr wrap="square" rtlCol="0">
            <a:spAutoFit/>
          </a:bodyPr>
          <a:lstStyle/>
          <a:p>
            <a:r>
              <a:rPr lang="es-ES" sz="1400" dirty="0" smtClean="0"/>
              <a:t>FEMINISMO</a:t>
            </a:r>
            <a:endParaRPr lang="es-CO" sz="1400" dirty="0" smtClean="0"/>
          </a:p>
        </p:txBody>
      </p:sp>
      <p:sp>
        <p:nvSpPr>
          <p:cNvPr id="40" name="39 CuadroTexto"/>
          <p:cNvSpPr txBox="1"/>
          <p:nvPr/>
        </p:nvSpPr>
        <p:spPr>
          <a:xfrm>
            <a:off x="7786710" y="2500306"/>
            <a:ext cx="1143008" cy="738664"/>
          </a:xfrm>
          <a:prstGeom prst="rect">
            <a:avLst/>
          </a:prstGeom>
          <a:noFill/>
        </p:spPr>
        <p:txBody>
          <a:bodyPr wrap="square" rtlCol="0">
            <a:spAutoFit/>
          </a:bodyPr>
          <a:lstStyle/>
          <a:p>
            <a:r>
              <a:rPr lang="es-ES" sz="1400" dirty="0" smtClean="0"/>
              <a:t>POSTCOLONIALISMO</a:t>
            </a:r>
          </a:p>
          <a:p>
            <a:r>
              <a:rPr lang="es-ES" sz="1400" dirty="0" smtClean="0"/>
              <a:t>Said</a:t>
            </a:r>
            <a:endParaRPr lang="es-CO" sz="1400" dirty="0" smtClean="0"/>
          </a:p>
        </p:txBody>
      </p:sp>
      <p:sp>
        <p:nvSpPr>
          <p:cNvPr id="42" name="41 CuadroTexto"/>
          <p:cNvSpPr txBox="1"/>
          <p:nvPr/>
        </p:nvSpPr>
        <p:spPr>
          <a:xfrm>
            <a:off x="7715272" y="4975223"/>
            <a:ext cx="1214446" cy="523220"/>
          </a:xfrm>
          <a:prstGeom prst="rect">
            <a:avLst/>
          </a:prstGeom>
          <a:noFill/>
        </p:spPr>
        <p:txBody>
          <a:bodyPr wrap="square" rtlCol="0">
            <a:spAutoFit/>
          </a:bodyPr>
          <a:lstStyle/>
          <a:p>
            <a:r>
              <a:rPr lang="es-ES" sz="1400" dirty="0" smtClean="0"/>
              <a:t>POSTMODERNISMO</a:t>
            </a:r>
            <a:endParaRPr lang="es-CO" sz="1400" dirty="0" smtClean="0"/>
          </a:p>
        </p:txBody>
      </p:sp>
      <p:sp>
        <p:nvSpPr>
          <p:cNvPr id="43" name="42 CuadroTexto"/>
          <p:cNvSpPr txBox="1"/>
          <p:nvPr/>
        </p:nvSpPr>
        <p:spPr>
          <a:xfrm>
            <a:off x="714348" y="3929066"/>
            <a:ext cx="1143008" cy="738664"/>
          </a:xfrm>
          <a:prstGeom prst="rect">
            <a:avLst/>
          </a:prstGeom>
          <a:noFill/>
        </p:spPr>
        <p:txBody>
          <a:bodyPr wrap="square" rtlCol="0">
            <a:spAutoFit/>
          </a:bodyPr>
          <a:lstStyle/>
          <a:p>
            <a:r>
              <a:rPr lang="es-CO" sz="1400" dirty="0" smtClean="0"/>
              <a:t>Jesuitas, 1534</a:t>
            </a:r>
          </a:p>
          <a:p>
            <a:r>
              <a:rPr lang="es-ES" sz="1400" dirty="0" smtClean="0"/>
              <a:t>Paris</a:t>
            </a:r>
            <a:endParaRPr lang="es-CO" sz="1400" dirty="0"/>
          </a:p>
        </p:txBody>
      </p:sp>
      <p:cxnSp>
        <p:nvCxnSpPr>
          <p:cNvPr id="45" name="44 Conector recto de flecha"/>
          <p:cNvCxnSpPr/>
          <p:nvPr/>
        </p:nvCxnSpPr>
        <p:spPr>
          <a:xfrm rot="10800000">
            <a:off x="0" y="5429264"/>
            <a:ext cx="78578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6" name="45 CuadroTexto"/>
          <p:cNvSpPr txBox="1"/>
          <p:nvPr/>
        </p:nvSpPr>
        <p:spPr>
          <a:xfrm>
            <a:off x="857224" y="5357826"/>
            <a:ext cx="1643074" cy="1384995"/>
          </a:xfrm>
          <a:prstGeom prst="rect">
            <a:avLst/>
          </a:prstGeom>
          <a:noFill/>
        </p:spPr>
        <p:txBody>
          <a:bodyPr wrap="square" rtlCol="0">
            <a:spAutoFit/>
          </a:bodyPr>
          <a:lstStyle/>
          <a:p>
            <a:r>
              <a:rPr lang="es-ES" sz="1400" dirty="0" smtClean="0"/>
              <a:t>Tomística</a:t>
            </a:r>
          </a:p>
          <a:p>
            <a:r>
              <a:rPr lang="es-ES" sz="1400" dirty="0" smtClean="0"/>
              <a:t>Escolástica</a:t>
            </a:r>
          </a:p>
          <a:p>
            <a:r>
              <a:rPr lang="es-ES" sz="1400" dirty="0" smtClean="0"/>
              <a:t>Hagiografía</a:t>
            </a:r>
          </a:p>
          <a:p>
            <a:endParaRPr lang="es-ES" sz="1400" dirty="0" smtClean="0"/>
          </a:p>
          <a:p>
            <a:r>
              <a:rPr lang="es-ES" sz="1400" dirty="0" smtClean="0"/>
              <a:t>Vitrubio (Roma)</a:t>
            </a:r>
          </a:p>
          <a:p>
            <a:r>
              <a:rPr lang="es-ES" sz="1400" dirty="0" smtClean="0"/>
              <a:t>Aristóteles (Grecia)</a:t>
            </a:r>
            <a:endParaRPr lang="es-CO" sz="1400" dirty="0"/>
          </a:p>
        </p:txBody>
      </p:sp>
      <p:sp>
        <p:nvSpPr>
          <p:cNvPr id="47" name="46 CuadroTexto"/>
          <p:cNvSpPr txBox="1"/>
          <p:nvPr/>
        </p:nvSpPr>
        <p:spPr>
          <a:xfrm>
            <a:off x="2857488" y="4429132"/>
            <a:ext cx="1143008" cy="307777"/>
          </a:xfrm>
          <a:prstGeom prst="rect">
            <a:avLst/>
          </a:prstGeom>
          <a:noFill/>
        </p:spPr>
        <p:txBody>
          <a:bodyPr wrap="square" rtlCol="0">
            <a:spAutoFit/>
          </a:bodyPr>
          <a:lstStyle/>
          <a:p>
            <a:r>
              <a:rPr lang="es-ES" sz="1400" dirty="0" smtClean="0"/>
              <a:t>KANT</a:t>
            </a:r>
            <a:endParaRPr lang="es-CO" sz="1400" dirty="0"/>
          </a:p>
        </p:txBody>
      </p:sp>
      <p:sp>
        <p:nvSpPr>
          <p:cNvPr id="49" name="48 CuadroTexto"/>
          <p:cNvSpPr txBox="1"/>
          <p:nvPr/>
        </p:nvSpPr>
        <p:spPr>
          <a:xfrm>
            <a:off x="928662" y="2000240"/>
            <a:ext cx="1285884" cy="523220"/>
          </a:xfrm>
          <a:prstGeom prst="rect">
            <a:avLst/>
          </a:prstGeom>
          <a:noFill/>
        </p:spPr>
        <p:txBody>
          <a:bodyPr wrap="square" rtlCol="0">
            <a:spAutoFit/>
          </a:bodyPr>
          <a:lstStyle/>
          <a:p>
            <a:r>
              <a:rPr lang="es-ES" sz="1400" dirty="0" smtClean="0"/>
              <a:t>MODERNIDAD (I)</a:t>
            </a:r>
          </a:p>
        </p:txBody>
      </p:sp>
      <p:sp>
        <p:nvSpPr>
          <p:cNvPr id="50" name="49 CuadroTexto"/>
          <p:cNvSpPr txBox="1"/>
          <p:nvPr/>
        </p:nvSpPr>
        <p:spPr>
          <a:xfrm>
            <a:off x="4786314" y="2500306"/>
            <a:ext cx="1285884" cy="523220"/>
          </a:xfrm>
          <a:prstGeom prst="rect">
            <a:avLst/>
          </a:prstGeom>
          <a:noFill/>
        </p:spPr>
        <p:txBody>
          <a:bodyPr wrap="square" rtlCol="0">
            <a:spAutoFit/>
          </a:bodyPr>
          <a:lstStyle/>
          <a:p>
            <a:r>
              <a:rPr lang="es-ES" sz="1400" dirty="0" smtClean="0"/>
              <a:t>MODERNIDAD (II)</a:t>
            </a:r>
          </a:p>
        </p:txBody>
      </p:sp>
      <p:sp>
        <p:nvSpPr>
          <p:cNvPr id="52" name="51 CuadroTexto"/>
          <p:cNvSpPr txBox="1"/>
          <p:nvPr/>
        </p:nvSpPr>
        <p:spPr>
          <a:xfrm>
            <a:off x="6929454" y="4357694"/>
            <a:ext cx="1143008" cy="523220"/>
          </a:xfrm>
          <a:prstGeom prst="rect">
            <a:avLst/>
          </a:prstGeom>
          <a:noFill/>
        </p:spPr>
        <p:txBody>
          <a:bodyPr wrap="square" rtlCol="0">
            <a:spAutoFit/>
          </a:bodyPr>
          <a:lstStyle/>
          <a:p>
            <a:r>
              <a:rPr lang="es-ES" sz="1400" dirty="0" smtClean="0"/>
              <a:t>FOUCAULT-DELEUZE</a:t>
            </a:r>
            <a:endParaRPr lang="es-CO"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28596" y="142852"/>
            <a:ext cx="3156185" cy="369332"/>
          </a:xfrm>
          <a:prstGeom prst="rect">
            <a:avLst/>
          </a:prstGeom>
          <a:noFill/>
        </p:spPr>
        <p:txBody>
          <a:bodyPr wrap="none" rtlCol="0">
            <a:spAutoFit/>
          </a:bodyPr>
          <a:lstStyle/>
          <a:p>
            <a:r>
              <a:rPr lang="es-ES" dirty="0" smtClean="0"/>
              <a:t>Estilos artísticos (posiblemente)</a:t>
            </a:r>
            <a:endParaRPr lang="es-CO" dirty="0"/>
          </a:p>
        </p:txBody>
      </p:sp>
      <p:cxnSp>
        <p:nvCxnSpPr>
          <p:cNvPr id="6" name="5 Conector recto"/>
          <p:cNvCxnSpPr/>
          <p:nvPr/>
        </p:nvCxnSpPr>
        <p:spPr>
          <a:xfrm rot="5400000">
            <a:off x="-427866" y="2856702"/>
            <a:ext cx="314327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rot="5400000">
            <a:off x="643704" y="2785264"/>
            <a:ext cx="328614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rot="5400000">
            <a:off x="2001026" y="2856702"/>
            <a:ext cx="328614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rot="5400000">
            <a:off x="3286910" y="2928140"/>
            <a:ext cx="3286148"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2285984" y="857232"/>
            <a:ext cx="857256" cy="369332"/>
          </a:xfrm>
          <a:prstGeom prst="rect">
            <a:avLst/>
          </a:prstGeom>
          <a:noFill/>
        </p:spPr>
        <p:txBody>
          <a:bodyPr wrap="square" rtlCol="0">
            <a:spAutoFit/>
          </a:bodyPr>
          <a:lstStyle/>
          <a:p>
            <a:r>
              <a:rPr lang="es-ES" dirty="0" smtClean="0"/>
              <a:t>S.XVIII</a:t>
            </a:r>
            <a:endParaRPr lang="es-CO" dirty="0"/>
          </a:p>
        </p:txBody>
      </p:sp>
      <p:sp>
        <p:nvSpPr>
          <p:cNvPr id="15" name="14 CuadroTexto"/>
          <p:cNvSpPr txBox="1"/>
          <p:nvPr/>
        </p:nvSpPr>
        <p:spPr>
          <a:xfrm>
            <a:off x="285720" y="857232"/>
            <a:ext cx="857256" cy="369332"/>
          </a:xfrm>
          <a:prstGeom prst="rect">
            <a:avLst/>
          </a:prstGeom>
          <a:noFill/>
        </p:spPr>
        <p:txBody>
          <a:bodyPr wrap="square" rtlCol="0">
            <a:spAutoFit/>
          </a:bodyPr>
          <a:lstStyle/>
          <a:p>
            <a:r>
              <a:rPr lang="es-ES" dirty="0" smtClean="0"/>
              <a:t>S.XV</a:t>
            </a:r>
            <a:endParaRPr lang="es-CO" dirty="0"/>
          </a:p>
        </p:txBody>
      </p:sp>
      <p:sp>
        <p:nvSpPr>
          <p:cNvPr id="16" name="15 CuadroTexto"/>
          <p:cNvSpPr txBox="1"/>
          <p:nvPr/>
        </p:nvSpPr>
        <p:spPr>
          <a:xfrm>
            <a:off x="1142976" y="857232"/>
            <a:ext cx="857256" cy="369332"/>
          </a:xfrm>
          <a:prstGeom prst="rect">
            <a:avLst/>
          </a:prstGeom>
          <a:noFill/>
        </p:spPr>
        <p:txBody>
          <a:bodyPr wrap="square" rtlCol="0">
            <a:spAutoFit/>
          </a:bodyPr>
          <a:lstStyle/>
          <a:p>
            <a:r>
              <a:rPr lang="es-ES" dirty="0" smtClean="0"/>
              <a:t>S.XVI</a:t>
            </a:r>
            <a:endParaRPr lang="es-CO" dirty="0"/>
          </a:p>
        </p:txBody>
      </p:sp>
      <p:sp>
        <p:nvSpPr>
          <p:cNvPr id="17" name="16 CuadroTexto"/>
          <p:cNvSpPr txBox="1"/>
          <p:nvPr/>
        </p:nvSpPr>
        <p:spPr>
          <a:xfrm>
            <a:off x="3714744" y="857232"/>
            <a:ext cx="857256" cy="369332"/>
          </a:xfrm>
          <a:prstGeom prst="rect">
            <a:avLst/>
          </a:prstGeom>
          <a:noFill/>
        </p:spPr>
        <p:txBody>
          <a:bodyPr wrap="square" rtlCol="0">
            <a:spAutoFit/>
          </a:bodyPr>
          <a:lstStyle/>
          <a:p>
            <a:r>
              <a:rPr lang="es-ES" dirty="0" smtClean="0"/>
              <a:t>S.XIX</a:t>
            </a:r>
            <a:endParaRPr lang="es-CO" dirty="0"/>
          </a:p>
        </p:txBody>
      </p:sp>
      <p:sp>
        <p:nvSpPr>
          <p:cNvPr id="18" name="17 CuadroTexto"/>
          <p:cNvSpPr txBox="1"/>
          <p:nvPr/>
        </p:nvSpPr>
        <p:spPr>
          <a:xfrm>
            <a:off x="5072066" y="571480"/>
            <a:ext cx="1071570" cy="646331"/>
          </a:xfrm>
          <a:prstGeom prst="rect">
            <a:avLst/>
          </a:prstGeom>
          <a:noFill/>
        </p:spPr>
        <p:txBody>
          <a:bodyPr wrap="square" rtlCol="0">
            <a:spAutoFit/>
          </a:bodyPr>
          <a:lstStyle/>
          <a:p>
            <a:r>
              <a:rPr lang="es-ES" dirty="0" smtClean="0"/>
              <a:t>S.XX </a:t>
            </a:r>
          </a:p>
          <a:p>
            <a:r>
              <a:rPr lang="es-ES" dirty="0" smtClean="0"/>
              <a:t>1ºMitad</a:t>
            </a:r>
            <a:endParaRPr lang="es-CO" dirty="0"/>
          </a:p>
        </p:txBody>
      </p:sp>
      <p:sp>
        <p:nvSpPr>
          <p:cNvPr id="19" name="18 CuadroTexto"/>
          <p:cNvSpPr txBox="1"/>
          <p:nvPr/>
        </p:nvSpPr>
        <p:spPr>
          <a:xfrm>
            <a:off x="142844" y="2643182"/>
            <a:ext cx="1428760" cy="307777"/>
          </a:xfrm>
          <a:prstGeom prst="rect">
            <a:avLst/>
          </a:prstGeom>
          <a:noFill/>
        </p:spPr>
        <p:txBody>
          <a:bodyPr wrap="square" rtlCol="0">
            <a:spAutoFit/>
          </a:bodyPr>
          <a:lstStyle/>
          <a:p>
            <a:r>
              <a:rPr lang="es-ES" sz="1400" dirty="0" smtClean="0"/>
              <a:t>RENACIMIENTO</a:t>
            </a:r>
          </a:p>
        </p:txBody>
      </p:sp>
      <p:sp>
        <p:nvSpPr>
          <p:cNvPr id="20" name="19 CuadroTexto"/>
          <p:cNvSpPr txBox="1"/>
          <p:nvPr/>
        </p:nvSpPr>
        <p:spPr>
          <a:xfrm>
            <a:off x="1142976" y="3214686"/>
            <a:ext cx="1143008" cy="307777"/>
          </a:xfrm>
          <a:prstGeom prst="rect">
            <a:avLst/>
          </a:prstGeom>
          <a:noFill/>
        </p:spPr>
        <p:txBody>
          <a:bodyPr wrap="square" rtlCol="0">
            <a:spAutoFit/>
          </a:bodyPr>
          <a:lstStyle/>
          <a:p>
            <a:r>
              <a:rPr lang="es-ES" sz="1400" dirty="0" smtClean="0"/>
              <a:t>BARROCO</a:t>
            </a:r>
            <a:endParaRPr lang="es-CO" sz="1400" dirty="0"/>
          </a:p>
        </p:txBody>
      </p:sp>
      <p:sp>
        <p:nvSpPr>
          <p:cNvPr id="21" name="20 CuadroTexto"/>
          <p:cNvSpPr txBox="1"/>
          <p:nvPr/>
        </p:nvSpPr>
        <p:spPr>
          <a:xfrm>
            <a:off x="3071802" y="2928934"/>
            <a:ext cx="1500198" cy="307777"/>
          </a:xfrm>
          <a:prstGeom prst="rect">
            <a:avLst/>
          </a:prstGeom>
          <a:noFill/>
        </p:spPr>
        <p:txBody>
          <a:bodyPr wrap="square" rtlCol="0">
            <a:spAutoFit/>
          </a:bodyPr>
          <a:lstStyle/>
          <a:p>
            <a:r>
              <a:rPr lang="es-ES" sz="1400" dirty="0" smtClean="0"/>
              <a:t>NEOCLÁSICO</a:t>
            </a:r>
          </a:p>
        </p:txBody>
      </p:sp>
      <p:sp>
        <p:nvSpPr>
          <p:cNvPr id="22" name="21 CuadroTexto"/>
          <p:cNvSpPr txBox="1"/>
          <p:nvPr/>
        </p:nvSpPr>
        <p:spPr>
          <a:xfrm>
            <a:off x="3571868" y="1285860"/>
            <a:ext cx="1428760" cy="307777"/>
          </a:xfrm>
          <a:prstGeom prst="rect">
            <a:avLst/>
          </a:prstGeom>
          <a:noFill/>
        </p:spPr>
        <p:txBody>
          <a:bodyPr wrap="square" rtlCol="0">
            <a:spAutoFit/>
          </a:bodyPr>
          <a:lstStyle/>
          <a:p>
            <a:r>
              <a:rPr lang="es-ES" sz="1400" dirty="0" smtClean="0"/>
              <a:t>ROMANTICISMO</a:t>
            </a:r>
          </a:p>
        </p:txBody>
      </p:sp>
      <p:sp>
        <p:nvSpPr>
          <p:cNvPr id="24" name="23 CuadroTexto"/>
          <p:cNvSpPr txBox="1"/>
          <p:nvPr/>
        </p:nvSpPr>
        <p:spPr>
          <a:xfrm>
            <a:off x="4929190" y="3643314"/>
            <a:ext cx="1428760" cy="307777"/>
          </a:xfrm>
          <a:prstGeom prst="rect">
            <a:avLst/>
          </a:prstGeom>
          <a:noFill/>
        </p:spPr>
        <p:txBody>
          <a:bodyPr wrap="square" rtlCol="0">
            <a:spAutoFit/>
          </a:bodyPr>
          <a:lstStyle/>
          <a:p>
            <a:r>
              <a:rPr lang="es-ES" sz="1400" dirty="0" smtClean="0"/>
              <a:t>FUTURISMO</a:t>
            </a:r>
            <a:endParaRPr lang="es-CO" sz="1400" dirty="0"/>
          </a:p>
        </p:txBody>
      </p:sp>
      <p:sp>
        <p:nvSpPr>
          <p:cNvPr id="26" name="25 CuadroTexto"/>
          <p:cNvSpPr txBox="1"/>
          <p:nvPr/>
        </p:nvSpPr>
        <p:spPr>
          <a:xfrm>
            <a:off x="7429520" y="845090"/>
            <a:ext cx="857256" cy="369332"/>
          </a:xfrm>
          <a:prstGeom prst="rect">
            <a:avLst/>
          </a:prstGeom>
          <a:noFill/>
        </p:spPr>
        <p:txBody>
          <a:bodyPr wrap="square" rtlCol="0">
            <a:spAutoFit/>
          </a:bodyPr>
          <a:lstStyle/>
          <a:p>
            <a:r>
              <a:rPr lang="es-ES" dirty="0" smtClean="0"/>
              <a:t>Finales</a:t>
            </a:r>
            <a:endParaRPr lang="es-CO" dirty="0"/>
          </a:p>
        </p:txBody>
      </p:sp>
      <p:sp>
        <p:nvSpPr>
          <p:cNvPr id="27" name="26 CuadroTexto"/>
          <p:cNvSpPr txBox="1"/>
          <p:nvPr/>
        </p:nvSpPr>
        <p:spPr>
          <a:xfrm>
            <a:off x="6143636" y="857232"/>
            <a:ext cx="1214446" cy="369332"/>
          </a:xfrm>
          <a:prstGeom prst="rect">
            <a:avLst/>
          </a:prstGeom>
          <a:noFill/>
        </p:spPr>
        <p:txBody>
          <a:bodyPr wrap="square" rtlCol="0">
            <a:spAutoFit/>
          </a:bodyPr>
          <a:lstStyle/>
          <a:p>
            <a:r>
              <a:rPr lang="es-ES" dirty="0" smtClean="0"/>
              <a:t>Mediados</a:t>
            </a:r>
            <a:endParaRPr lang="es-CO" dirty="0"/>
          </a:p>
        </p:txBody>
      </p:sp>
      <p:cxnSp>
        <p:nvCxnSpPr>
          <p:cNvPr id="28" name="27 Conector recto"/>
          <p:cNvCxnSpPr/>
          <p:nvPr/>
        </p:nvCxnSpPr>
        <p:spPr>
          <a:xfrm rot="5400000">
            <a:off x="4501356" y="2928140"/>
            <a:ext cx="328614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rot="5400000">
            <a:off x="5787240" y="2928140"/>
            <a:ext cx="3286148" cy="1588"/>
          </a:xfrm>
          <a:prstGeom prst="line">
            <a:avLst/>
          </a:prstGeom>
        </p:spPr>
        <p:style>
          <a:lnRef idx="1">
            <a:schemeClr val="accent1"/>
          </a:lnRef>
          <a:fillRef idx="0">
            <a:schemeClr val="accent1"/>
          </a:fillRef>
          <a:effectRef idx="0">
            <a:schemeClr val="accent1"/>
          </a:effectRef>
          <a:fontRef idx="minor">
            <a:schemeClr val="tx1"/>
          </a:fontRef>
        </p:style>
      </p:cxnSp>
      <p:sp>
        <p:nvSpPr>
          <p:cNvPr id="31" name="30 CuadroTexto"/>
          <p:cNvSpPr txBox="1"/>
          <p:nvPr/>
        </p:nvSpPr>
        <p:spPr>
          <a:xfrm>
            <a:off x="6143636" y="3357562"/>
            <a:ext cx="1428760" cy="523220"/>
          </a:xfrm>
          <a:prstGeom prst="rect">
            <a:avLst/>
          </a:prstGeom>
          <a:noFill/>
        </p:spPr>
        <p:txBody>
          <a:bodyPr wrap="square" rtlCol="0">
            <a:spAutoFit/>
          </a:bodyPr>
          <a:lstStyle/>
          <a:p>
            <a:r>
              <a:rPr lang="es-ES" sz="1400" dirty="0" smtClean="0"/>
              <a:t>EXPRESIONISMO ABSTRACTO</a:t>
            </a:r>
            <a:endParaRPr lang="es-CO" sz="1400" dirty="0"/>
          </a:p>
        </p:txBody>
      </p:sp>
      <p:sp>
        <p:nvSpPr>
          <p:cNvPr id="32" name="31 CuadroTexto"/>
          <p:cNvSpPr txBox="1"/>
          <p:nvPr/>
        </p:nvSpPr>
        <p:spPr>
          <a:xfrm>
            <a:off x="5072066" y="4214818"/>
            <a:ext cx="1285884" cy="307777"/>
          </a:xfrm>
          <a:prstGeom prst="rect">
            <a:avLst/>
          </a:prstGeom>
          <a:noFill/>
        </p:spPr>
        <p:txBody>
          <a:bodyPr wrap="square" rtlCol="0">
            <a:spAutoFit/>
          </a:bodyPr>
          <a:lstStyle/>
          <a:p>
            <a:r>
              <a:rPr lang="es-ES" sz="1400" dirty="0" smtClean="0"/>
              <a:t>SURREALISMO</a:t>
            </a:r>
            <a:endParaRPr lang="es-CO" sz="1400" dirty="0"/>
          </a:p>
        </p:txBody>
      </p:sp>
      <p:sp>
        <p:nvSpPr>
          <p:cNvPr id="33" name="32 CuadroTexto"/>
          <p:cNvSpPr txBox="1"/>
          <p:nvPr/>
        </p:nvSpPr>
        <p:spPr>
          <a:xfrm>
            <a:off x="4929190" y="2928934"/>
            <a:ext cx="1143008" cy="307777"/>
          </a:xfrm>
          <a:prstGeom prst="rect">
            <a:avLst/>
          </a:prstGeom>
          <a:noFill/>
        </p:spPr>
        <p:txBody>
          <a:bodyPr wrap="square" rtlCol="0">
            <a:spAutoFit/>
          </a:bodyPr>
          <a:lstStyle/>
          <a:p>
            <a:r>
              <a:rPr lang="es-ES" sz="1400" dirty="0" smtClean="0"/>
              <a:t>BAUHAUS</a:t>
            </a:r>
            <a:endParaRPr lang="es-CO" sz="1400" dirty="0"/>
          </a:p>
        </p:txBody>
      </p:sp>
      <p:sp>
        <p:nvSpPr>
          <p:cNvPr id="39" name="38 CuadroTexto"/>
          <p:cNvSpPr txBox="1"/>
          <p:nvPr/>
        </p:nvSpPr>
        <p:spPr>
          <a:xfrm>
            <a:off x="7358082" y="3071810"/>
            <a:ext cx="1357322" cy="307777"/>
          </a:xfrm>
          <a:prstGeom prst="rect">
            <a:avLst/>
          </a:prstGeom>
          <a:noFill/>
        </p:spPr>
        <p:txBody>
          <a:bodyPr wrap="square" rtlCol="0">
            <a:spAutoFit/>
          </a:bodyPr>
          <a:lstStyle/>
          <a:p>
            <a:r>
              <a:rPr lang="es-ES" sz="1400" dirty="0" smtClean="0"/>
              <a:t>MINIMALISMO</a:t>
            </a:r>
            <a:endParaRPr lang="es-CO" sz="1400" dirty="0" smtClean="0"/>
          </a:p>
        </p:txBody>
      </p:sp>
      <p:cxnSp>
        <p:nvCxnSpPr>
          <p:cNvPr id="45" name="44 Conector recto de flecha"/>
          <p:cNvCxnSpPr/>
          <p:nvPr/>
        </p:nvCxnSpPr>
        <p:spPr>
          <a:xfrm rot="10800000">
            <a:off x="0" y="5429264"/>
            <a:ext cx="78578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6" name="45 CuadroTexto"/>
          <p:cNvSpPr txBox="1"/>
          <p:nvPr/>
        </p:nvSpPr>
        <p:spPr>
          <a:xfrm>
            <a:off x="857224" y="5357826"/>
            <a:ext cx="1643074" cy="1384995"/>
          </a:xfrm>
          <a:prstGeom prst="rect">
            <a:avLst/>
          </a:prstGeom>
          <a:noFill/>
        </p:spPr>
        <p:txBody>
          <a:bodyPr wrap="square" rtlCol="0">
            <a:spAutoFit/>
          </a:bodyPr>
          <a:lstStyle/>
          <a:p>
            <a:r>
              <a:rPr lang="es-ES" sz="1400" dirty="0" smtClean="0"/>
              <a:t>Románico</a:t>
            </a:r>
          </a:p>
          <a:p>
            <a:r>
              <a:rPr lang="es-ES" sz="1400" dirty="0" smtClean="0"/>
              <a:t>Gótico</a:t>
            </a:r>
          </a:p>
          <a:p>
            <a:endParaRPr lang="es-ES" sz="1400" dirty="0" smtClean="0"/>
          </a:p>
          <a:p>
            <a:r>
              <a:rPr lang="es-ES" sz="1400" dirty="0" smtClean="0"/>
              <a:t>Clásico (greco-romano</a:t>
            </a:r>
          </a:p>
          <a:p>
            <a:r>
              <a:rPr lang="es-ES" sz="1400" dirty="0" smtClean="0"/>
              <a:t>Egipcio y… </a:t>
            </a:r>
            <a:endParaRPr lang="es-CO" sz="1400" dirty="0"/>
          </a:p>
        </p:txBody>
      </p:sp>
      <p:sp>
        <p:nvSpPr>
          <p:cNvPr id="49" name="48 CuadroTexto"/>
          <p:cNvSpPr txBox="1"/>
          <p:nvPr/>
        </p:nvSpPr>
        <p:spPr>
          <a:xfrm>
            <a:off x="642910" y="2000240"/>
            <a:ext cx="1285884" cy="307777"/>
          </a:xfrm>
          <a:prstGeom prst="rect">
            <a:avLst/>
          </a:prstGeom>
          <a:noFill/>
        </p:spPr>
        <p:txBody>
          <a:bodyPr wrap="square" rtlCol="0">
            <a:spAutoFit/>
          </a:bodyPr>
          <a:lstStyle/>
          <a:p>
            <a:r>
              <a:rPr lang="es-ES" sz="1400" dirty="0" smtClean="0"/>
              <a:t>MANIERISMO</a:t>
            </a:r>
          </a:p>
        </p:txBody>
      </p:sp>
      <p:sp>
        <p:nvSpPr>
          <p:cNvPr id="50" name="49 CuadroTexto"/>
          <p:cNvSpPr txBox="1"/>
          <p:nvPr/>
        </p:nvSpPr>
        <p:spPr>
          <a:xfrm>
            <a:off x="4429124" y="2500306"/>
            <a:ext cx="1643074" cy="307777"/>
          </a:xfrm>
          <a:prstGeom prst="rect">
            <a:avLst/>
          </a:prstGeom>
          <a:noFill/>
        </p:spPr>
        <p:txBody>
          <a:bodyPr wrap="square" rtlCol="0">
            <a:spAutoFit/>
          </a:bodyPr>
          <a:lstStyle/>
          <a:p>
            <a:r>
              <a:rPr lang="es-ES" sz="1400" dirty="0" smtClean="0"/>
              <a:t>CONSTRUCTIVISMO</a:t>
            </a:r>
          </a:p>
        </p:txBody>
      </p:sp>
      <p:sp>
        <p:nvSpPr>
          <p:cNvPr id="41" name="40 CuadroTexto"/>
          <p:cNvSpPr txBox="1"/>
          <p:nvPr/>
        </p:nvSpPr>
        <p:spPr>
          <a:xfrm>
            <a:off x="1928794" y="2786058"/>
            <a:ext cx="1143008" cy="307777"/>
          </a:xfrm>
          <a:prstGeom prst="rect">
            <a:avLst/>
          </a:prstGeom>
          <a:noFill/>
        </p:spPr>
        <p:txBody>
          <a:bodyPr wrap="square" rtlCol="0">
            <a:spAutoFit/>
          </a:bodyPr>
          <a:lstStyle/>
          <a:p>
            <a:r>
              <a:rPr lang="es-ES" sz="1400" dirty="0" smtClean="0"/>
              <a:t>ROCOCÓ</a:t>
            </a:r>
            <a:endParaRPr lang="es-CO" sz="1400" dirty="0"/>
          </a:p>
        </p:txBody>
      </p:sp>
      <p:sp>
        <p:nvSpPr>
          <p:cNvPr id="44" name="43 CuadroTexto"/>
          <p:cNvSpPr txBox="1"/>
          <p:nvPr/>
        </p:nvSpPr>
        <p:spPr>
          <a:xfrm>
            <a:off x="4214810" y="1785926"/>
            <a:ext cx="1428760" cy="307777"/>
          </a:xfrm>
          <a:prstGeom prst="rect">
            <a:avLst/>
          </a:prstGeom>
          <a:noFill/>
        </p:spPr>
        <p:txBody>
          <a:bodyPr wrap="square" rtlCol="0">
            <a:spAutoFit/>
          </a:bodyPr>
          <a:lstStyle/>
          <a:p>
            <a:r>
              <a:rPr lang="es-ES" sz="1400" dirty="0" smtClean="0"/>
              <a:t>IMPRESIONISMO</a:t>
            </a:r>
          </a:p>
        </p:txBody>
      </p:sp>
      <p:sp>
        <p:nvSpPr>
          <p:cNvPr id="55" name="54 CuadroTexto"/>
          <p:cNvSpPr txBox="1"/>
          <p:nvPr/>
        </p:nvSpPr>
        <p:spPr>
          <a:xfrm>
            <a:off x="6072198" y="2928934"/>
            <a:ext cx="1357322" cy="307777"/>
          </a:xfrm>
          <a:prstGeom prst="rect">
            <a:avLst/>
          </a:prstGeom>
          <a:noFill/>
        </p:spPr>
        <p:txBody>
          <a:bodyPr wrap="square" rtlCol="0">
            <a:spAutoFit/>
          </a:bodyPr>
          <a:lstStyle/>
          <a:p>
            <a:r>
              <a:rPr lang="es-ES" sz="1400" dirty="0" smtClean="0"/>
              <a:t>ULM</a:t>
            </a:r>
            <a:endParaRPr lang="es-CO" sz="1400" dirty="0"/>
          </a:p>
        </p:txBody>
      </p:sp>
      <p:sp>
        <p:nvSpPr>
          <p:cNvPr id="56" name="55 CuadroTexto"/>
          <p:cNvSpPr txBox="1"/>
          <p:nvPr/>
        </p:nvSpPr>
        <p:spPr>
          <a:xfrm>
            <a:off x="4857752" y="1428736"/>
            <a:ext cx="1500198" cy="307777"/>
          </a:xfrm>
          <a:prstGeom prst="rect">
            <a:avLst/>
          </a:prstGeom>
          <a:noFill/>
        </p:spPr>
        <p:txBody>
          <a:bodyPr wrap="square" rtlCol="0">
            <a:spAutoFit/>
          </a:bodyPr>
          <a:lstStyle/>
          <a:p>
            <a:r>
              <a:rPr lang="es-ES" sz="1400" dirty="0" smtClean="0"/>
              <a:t>EXPRESIONISMO</a:t>
            </a:r>
            <a:endParaRPr lang="es-CO" sz="1400" dirty="0"/>
          </a:p>
        </p:txBody>
      </p:sp>
      <p:sp>
        <p:nvSpPr>
          <p:cNvPr id="57" name="56 CuadroTexto"/>
          <p:cNvSpPr txBox="1"/>
          <p:nvPr/>
        </p:nvSpPr>
        <p:spPr>
          <a:xfrm>
            <a:off x="7224730" y="2009764"/>
            <a:ext cx="1071570" cy="307777"/>
          </a:xfrm>
          <a:prstGeom prst="rect">
            <a:avLst/>
          </a:prstGeom>
          <a:noFill/>
        </p:spPr>
        <p:txBody>
          <a:bodyPr wrap="square" rtlCol="0">
            <a:spAutoFit/>
          </a:bodyPr>
          <a:lstStyle/>
          <a:p>
            <a:r>
              <a:rPr lang="es-ES" sz="1400" dirty="0" smtClean="0"/>
              <a:t>POP ART</a:t>
            </a:r>
            <a:endParaRPr lang="es-CO" sz="1400" dirty="0" smtClean="0"/>
          </a:p>
        </p:txBody>
      </p:sp>
      <p:sp>
        <p:nvSpPr>
          <p:cNvPr id="58" name="57 CuadroTexto"/>
          <p:cNvSpPr txBox="1"/>
          <p:nvPr/>
        </p:nvSpPr>
        <p:spPr>
          <a:xfrm>
            <a:off x="7429520" y="2285992"/>
            <a:ext cx="1071570" cy="307777"/>
          </a:xfrm>
          <a:prstGeom prst="rect">
            <a:avLst/>
          </a:prstGeom>
          <a:noFill/>
        </p:spPr>
        <p:txBody>
          <a:bodyPr wrap="square" rtlCol="0">
            <a:spAutoFit/>
          </a:bodyPr>
          <a:lstStyle/>
          <a:p>
            <a:r>
              <a:rPr lang="es-ES" sz="1400" dirty="0" smtClean="0"/>
              <a:t>BODY ART</a:t>
            </a:r>
            <a:endParaRPr lang="es-CO" sz="1400" dirty="0" smtClean="0"/>
          </a:p>
        </p:txBody>
      </p:sp>
      <p:sp>
        <p:nvSpPr>
          <p:cNvPr id="59" name="58 CuadroTexto"/>
          <p:cNvSpPr txBox="1"/>
          <p:nvPr/>
        </p:nvSpPr>
        <p:spPr>
          <a:xfrm>
            <a:off x="7429520" y="4357694"/>
            <a:ext cx="1071570" cy="307777"/>
          </a:xfrm>
          <a:prstGeom prst="rect">
            <a:avLst/>
          </a:prstGeom>
          <a:noFill/>
        </p:spPr>
        <p:txBody>
          <a:bodyPr wrap="square" rtlCol="0">
            <a:spAutoFit/>
          </a:bodyPr>
          <a:lstStyle/>
          <a:p>
            <a:r>
              <a:rPr lang="es-ES" sz="1400" dirty="0" smtClean="0"/>
              <a:t>VIDEO ARTE</a:t>
            </a:r>
            <a:endParaRPr lang="es-CO" sz="1400" dirty="0" smtClean="0"/>
          </a:p>
        </p:txBody>
      </p:sp>
      <p:sp>
        <p:nvSpPr>
          <p:cNvPr id="60" name="59 CuadroTexto"/>
          <p:cNvSpPr txBox="1"/>
          <p:nvPr/>
        </p:nvSpPr>
        <p:spPr>
          <a:xfrm>
            <a:off x="7715240" y="3714752"/>
            <a:ext cx="1428760" cy="307777"/>
          </a:xfrm>
          <a:prstGeom prst="rect">
            <a:avLst/>
          </a:prstGeom>
          <a:noFill/>
        </p:spPr>
        <p:txBody>
          <a:bodyPr wrap="square" rtlCol="0">
            <a:spAutoFit/>
          </a:bodyPr>
          <a:lstStyle/>
          <a:p>
            <a:r>
              <a:rPr lang="es-ES" sz="1400" dirty="0" smtClean="0"/>
              <a:t>HIPERREALISMO</a:t>
            </a:r>
            <a:endParaRPr lang="es-CO" sz="1400" dirty="0" smtClean="0"/>
          </a:p>
        </p:txBody>
      </p:sp>
      <p:sp>
        <p:nvSpPr>
          <p:cNvPr id="61" name="60 CuadroTexto"/>
          <p:cNvSpPr txBox="1"/>
          <p:nvPr/>
        </p:nvSpPr>
        <p:spPr>
          <a:xfrm>
            <a:off x="7572396" y="3429000"/>
            <a:ext cx="1071570" cy="307777"/>
          </a:xfrm>
          <a:prstGeom prst="rect">
            <a:avLst/>
          </a:prstGeom>
          <a:noFill/>
        </p:spPr>
        <p:txBody>
          <a:bodyPr wrap="square" rtlCol="0">
            <a:spAutoFit/>
          </a:bodyPr>
          <a:lstStyle/>
          <a:p>
            <a:r>
              <a:rPr lang="es-ES" sz="1400" dirty="0" smtClean="0"/>
              <a:t>OP ART</a:t>
            </a:r>
            <a:endParaRPr lang="es-CO" sz="1400" dirty="0" smtClean="0"/>
          </a:p>
        </p:txBody>
      </p:sp>
      <p:sp>
        <p:nvSpPr>
          <p:cNvPr id="62" name="61 CuadroTexto"/>
          <p:cNvSpPr txBox="1"/>
          <p:nvPr/>
        </p:nvSpPr>
        <p:spPr>
          <a:xfrm>
            <a:off x="7500958" y="2643182"/>
            <a:ext cx="1071570" cy="307777"/>
          </a:xfrm>
          <a:prstGeom prst="rect">
            <a:avLst/>
          </a:prstGeom>
          <a:noFill/>
        </p:spPr>
        <p:txBody>
          <a:bodyPr wrap="square" rtlCol="0">
            <a:spAutoFit/>
          </a:bodyPr>
          <a:lstStyle/>
          <a:p>
            <a:r>
              <a:rPr lang="es-ES" sz="1400" dirty="0" smtClean="0"/>
              <a:t>LAND ART</a:t>
            </a:r>
            <a:endParaRPr lang="es-CO" sz="1400" dirty="0" smtClean="0"/>
          </a:p>
        </p:txBody>
      </p:sp>
      <p:sp>
        <p:nvSpPr>
          <p:cNvPr id="63" name="62 CuadroTexto"/>
          <p:cNvSpPr txBox="1"/>
          <p:nvPr/>
        </p:nvSpPr>
        <p:spPr>
          <a:xfrm>
            <a:off x="6929454" y="4071942"/>
            <a:ext cx="1428760" cy="307777"/>
          </a:xfrm>
          <a:prstGeom prst="rect">
            <a:avLst/>
          </a:prstGeom>
          <a:noFill/>
        </p:spPr>
        <p:txBody>
          <a:bodyPr wrap="square" rtlCol="0">
            <a:spAutoFit/>
          </a:bodyPr>
          <a:lstStyle/>
          <a:p>
            <a:r>
              <a:rPr lang="es-ES" sz="1400" dirty="0" smtClean="0"/>
              <a:t>CONCEPTUAL</a:t>
            </a:r>
            <a:endParaRPr lang="es-CO" sz="1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428596" y="142852"/>
            <a:ext cx="2011192" cy="369332"/>
          </a:xfrm>
          <a:prstGeom prst="rect">
            <a:avLst/>
          </a:prstGeom>
          <a:noFill/>
        </p:spPr>
        <p:txBody>
          <a:bodyPr wrap="none" rtlCol="0">
            <a:spAutoFit/>
          </a:bodyPr>
          <a:lstStyle/>
          <a:p>
            <a:r>
              <a:rPr lang="es-ES" dirty="0" smtClean="0"/>
              <a:t>Referentes abiertos</a:t>
            </a:r>
            <a:endParaRPr lang="es-CO" dirty="0"/>
          </a:p>
        </p:txBody>
      </p:sp>
      <p:cxnSp>
        <p:nvCxnSpPr>
          <p:cNvPr id="6" name="5 Conector recto"/>
          <p:cNvCxnSpPr/>
          <p:nvPr/>
        </p:nvCxnSpPr>
        <p:spPr>
          <a:xfrm rot="5400000">
            <a:off x="-427866" y="2856702"/>
            <a:ext cx="314327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7 Conector recto"/>
          <p:cNvCxnSpPr/>
          <p:nvPr/>
        </p:nvCxnSpPr>
        <p:spPr>
          <a:xfrm rot="5400000">
            <a:off x="643704" y="2785264"/>
            <a:ext cx="328614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9 Conector recto"/>
          <p:cNvCxnSpPr/>
          <p:nvPr/>
        </p:nvCxnSpPr>
        <p:spPr>
          <a:xfrm rot="5400000">
            <a:off x="2001026" y="2856702"/>
            <a:ext cx="328614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10 Conector recto"/>
          <p:cNvCxnSpPr/>
          <p:nvPr/>
        </p:nvCxnSpPr>
        <p:spPr>
          <a:xfrm rot="5400000">
            <a:off x="3286910" y="2928140"/>
            <a:ext cx="3286148" cy="1588"/>
          </a:xfrm>
          <a:prstGeom prst="line">
            <a:avLst/>
          </a:prstGeom>
        </p:spPr>
        <p:style>
          <a:lnRef idx="1">
            <a:schemeClr val="accent1"/>
          </a:lnRef>
          <a:fillRef idx="0">
            <a:schemeClr val="accent1"/>
          </a:fillRef>
          <a:effectRef idx="0">
            <a:schemeClr val="accent1"/>
          </a:effectRef>
          <a:fontRef idx="minor">
            <a:schemeClr val="tx1"/>
          </a:fontRef>
        </p:style>
      </p:cxnSp>
      <p:sp>
        <p:nvSpPr>
          <p:cNvPr id="14" name="13 CuadroTexto"/>
          <p:cNvSpPr txBox="1"/>
          <p:nvPr/>
        </p:nvSpPr>
        <p:spPr>
          <a:xfrm>
            <a:off x="2285984" y="857232"/>
            <a:ext cx="857256" cy="369332"/>
          </a:xfrm>
          <a:prstGeom prst="rect">
            <a:avLst/>
          </a:prstGeom>
          <a:noFill/>
        </p:spPr>
        <p:txBody>
          <a:bodyPr wrap="square" rtlCol="0">
            <a:spAutoFit/>
          </a:bodyPr>
          <a:lstStyle/>
          <a:p>
            <a:r>
              <a:rPr lang="es-ES" dirty="0" smtClean="0"/>
              <a:t>S.XVIII</a:t>
            </a:r>
            <a:endParaRPr lang="es-CO" dirty="0"/>
          </a:p>
        </p:txBody>
      </p:sp>
      <p:sp>
        <p:nvSpPr>
          <p:cNvPr id="15" name="14 CuadroTexto"/>
          <p:cNvSpPr txBox="1"/>
          <p:nvPr/>
        </p:nvSpPr>
        <p:spPr>
          <a:xfrm>
            <a:off x="285720" y="857232"/>
            <a:ext cx="857256" cy="369332"/>
          </a:xfrm>
          <a:prstGeom prst="rect">
            <a:avLst/>
          </a:prstGeom>
          <a:noFill/>
        </p:spPr>
        <p:txBody>
          <a:bodyPr wrap="square" rtlCol="0">
            <a:spAutoFit/>
          </a:bodyPr>
          <a:lstStyle/>
          <a:p>
            <a:r>
              <a:rPr lang="es-ES" dirty="0" smtClean="0"/>
              <a:t>S.XV</a:t>
            </a:r>
            <a:endParaRPr lang="es-CO" dirty="0"/>
          </a:p>
        </p:txBody>
      </p:sp>
      <p:sp>
        <p:nvSpPr>
          <p:cNvPr id="16" name="15 CuadroTexto"/>
          <p:cNvSpPr txBox="1"/>
          <p:nvPr/>
        </p:nvSpPr>
        <p:spPr>
          <a:xfrm>
            <a:off x="1142976" y="857232"/>
            <a:ext cx="857256" cy="369332"/>
          </a:xfrm>
          <a:prstGeom prst="rect">
            <a:avLst/>
          </a:prstGeom>
          <a:noFill/>
        </p:spPr>
        <p:txBody>
          <a:bodyPr wrap="square" rtlCol="0">
            <a:spAutoFit/>
          </a:bodyPr>
          <a:lstStyle/>
          <a:p>
            <a:r>
              <a:rPr lang="es-ES" dirty="0" smtClean="0"/>
              <a:t>S.XVI</a:t>
            </a:r>
            <a:endParaRPr lang="es-CO" dirty="0"/>
          </a:p>
        </p:txBody>
      </p:sp>
      <p:sp>
        <p:nvSpPr>
          <p:cNvPr id="17" name="16 CuadroTexto"/>
          <p:cNvSpPr txBox="1"/>
          <p:nvPr/>
        </p:nvSpPr>
        <p:spPr>
          <a:xfrm>
            <a:off x="3714744" y="857232"/>
            <a:ext cx="857256" cy="369332"/>
          </a:xfrm>
          <a:prstGeom prst="rect">
            <a:avLst/>
          </a:prstGeom>
          <a:noFill/>
        </p:spPr>
        <p:txBody>
          <a:bodyPr wrap="square" rtlCol="0">
            <a:spAutoFit/>
          </a:bodyPr>
          <a:lstStyle/>
          <a:p>
            <a:r>
              <a:rPr lang="es-ES" dirty="0" smtClean="0"/>
              <a:t>S.XIX</a:t>
            </a:r>
            <a:endParaRPr lang="es-CO" dirty="0"/>
          </a:p>
        </p:txBody>
      </p:sp>
      <p:sp>
        <p:nvSpPr>
          <p:cNvPr id="18" name="17 CuadroTexto"/>
          <p:cNvSpPr txBox="1"/>
          <p:nvPr/>
        </p:nvSpPr>
        <p:spPr>
          <a:xfrm>
            <a:off x="5072066" y="571480"/>
            <a:ext cx="1071570" cy="646331"/>
          </a:xfrm>
          <a:prstGeom prst="rect">
            <a:avLst/>
          </a:prstGeom>
          <a:noFill/>
        </p:spPr>
        <p:txBody>
          <a:bodyPr wrap="square" rtlCol="0">
            <a:spAutoFit/>
          </a:bodyPr>
          <a:lstStyle/>
          <a:p>
            <a:r>
              <a:rPr lang="es-ES" dirty="0" smtClean="0"/>
              <a:t>S.XX </a:t>
            </a:r>
          </a:p>
          <a:p>
            <a:r>
              <a:rPr lang="es-ES" dirty="0" smtClean="0"/>
              <a:t>1ºMitad</a:t>
            </a:r>
            <a:endParaRPr lang="es-CO" dirty="0"/>
          </a:p>
        </p:txBody>
      </p:sp>
      <p:sp>
        <p:nvSpPr>
          <p:cNvPr id="26" name="25 CuadroTexto"/>
          <p:cNvSpPr txBox="1"/>
          <p:nvPr/>
        </p:nvSpPr>
        <p:spPr>
          <a:xfrm>
            <a:off x="7429520" y="845090"/>
            <a:ext cx="857256" cy="369332"/>
          </a:xfrm>
          <a:prstGeom prst="rect">
            <a:avLst/>
          </a:prstGeom>
          <a:noFill/>
        </p:spPr>
        <p:txBody>
          <a:bodyPr wrap="square" rtlCol="0">
            <a:spAutoFit/>
          </a:bodyPr>
          <a:lstStyle/>
          <a:p>
            <a:r>
              <a:rPr lang="es-ES" dirty="0" smtClean="0"/>
              <a:t>Finales</a:t>
            </a:r>
            <a:endParaRPr lang="es-CO" dirty="0"/>
          </a:p>
        </p:txBody>
      </p:sp>
      <p:sp>
        <p:nvSpPr>
          <p:cNvPr id="27" name="26 CuadroTexto"/>
          <p:cNvSpPr txBox="1"/>
          <p:nvPr/>
        </p:nvSpPr>
        <p:spPr>
          <a:xfrm>
            <a:off x="6143636" y="857232"/>
            <a:ext cx="1214446" cy="369332"/>
          </a:xfrm>
          <a:prstGeom prst="rect">
            <a:avLst/>
          </a:prstGeom>
          <a:noFill/>
        </p:spPr>
        <p:txBody>
          <a:bodyPr wrap="square" rtlCol="0">
            <a:spAutoFit/>
          </a:bodyPr>
          <a:lstStyle/>
          <a:p>
            <a:r>
              <a:rPr lang="es-ES" dirty="0" smtClean="0"/>
              <a:t>Mediados</a:t>
            </a:r>
            <a:endParaRPr lang="es-CO" dirty="0"/>
          </a:p>
        </p:txBody>
      </p:sp>
      <p:cxnSp>
        <p:nvCxnSpPr>
          <p:cNvPr id="28" name="27 Conector recto"/>
          <p:cNvCxnSpPr/>
          <p:nvPr/>
        </p:nvCxnSpPr>
        <p:spPr>
          <a:xfrm rot="5400000">
            <a:off x="4501356" y="2928140"/>
            <a:ext cx="328614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rot="5400000">
            <a:off x="5787240" y="2928140"/>
            <a:ext cx="328614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44 Conector recto de flecha"/>
          <p:cNvCxnSpPr/>
          <p:nvPr/>
        </p:nvCxnSpPr>
        <p:spPr>
          <a:xfrm rot="10800000">
            <a:off x="0" y="5429264"/>
            <a:ext cx="78578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250</TotalTime>
  <Words>518</Words>
  <Application>Microsoft Office PowerPoint</Application>
  <PresentationFormat>Presentación en pantalla (4:3)</PresentationFormat>
  <Paragraphs>200</Paragraphs>
  <Slides>14</Slides>
  <Notes>4</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Tema de Office</vt:lpstr>
      <vt:lpstr>La definición de la historia (y) del arte</vt:lpstr>
      <vt:lpstr>Definiciones</vt:lpstr>
      <vt:lpstr>Diapositiva 3</vt:lpstr>
      <vt:lpstr>Diapositiva 4</vt:lpstr>
      <vt:lpstr>Diapositiva 5</vt:lpstr>
      <vt:lpstr>Diapositiva 6</vt:lpstr>
      <vt:lpstr>Diapositiva 7</vt:lpstr>
      <vt:lpstr>Diapositiva 8</vt:lpstr>
      <vt:lpstr>Diapositiva 9</vt:lpstr>
      <vt:lpstr>Re-presentación</vt:lpstr>
      <vt:lpstr>Re-presentación</vt:lpstr>
      <vt:lpstr>Re-presentación</vt:lpstr>
      <vt:lpstr>Re-presentación</vt:lpstr>
      <vt:lpstr>Re-presentación</vt:lpstr>
    </vt:vector>
  </TitlesOfParts>
  <Company>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definición de la historia (y) del arte</dc:title>
  <dc:creator>Carlos Rojas</dc:creator>
  <cp:lastModifiedBy>Carlos Rojas</cp:lastModifiedBy>
  <cp:revision>31</cp:revision>
  <dcterms:created xsi:type="dcterms:W3CDTF">2009-01-28T12:09:44Z</dcterms:created>
  <dcterms:modified xsi:type="dcterms:W3CDTF">2009-02-01T22:30:46Z</dcterms:modified>
</cp:coreProperties>
</file>