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73" r:id="rId3"/>
    <p:sldId id="274" r:id="rId4"/>
    <p:sldId id="289" r:id="rId5"/>
    <p:sldId id="257" r:id="rId6"/>
    <p:sldId id="279" r:id="rId7"/>
    <p:sldId id="280" r:id="rId8"/>
    <p:sldId id="281" r:id="rId9"/>
    <p:sldId id="284" r:id="rId10"/>
    <p:sldId id="282" r:id="rId11"/>
    <p:sldId id="290" r:id="rId1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EC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648665-ADD9-4112-8325-357A367E4582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D697E-8E2F-4488-A44D-5C5B9812982F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697E-8E2F-4488-A44D-5C5B9812982F}" type="slidenum">
              <a:rPr lang="es-CO" smtClean="0"/>
              <a:pPr/>
              <a:t>1</a:t>
            </a:fld>
            <a:endParaRPr lang="es-C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697E-8E2F-4488-A44D-5C5B9812982F}" type="slidenum">
              <a:rPr lang="es-CO" smtClean="0"/>
              <a:pPr/>
              <a:t>2</a:t>
            </a:fld>
            <a:endParaRPr lang="es-C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697E-8E2F-4488-A44D-5C5B9812982F}" type="slidenum">
              <a:rPr lang="es-CO" smtClean="0"/>
              <a:pPr/>
              <a:t>3</a:t>
            </a:fld>
            <a:endParaRPr lang="es-C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D697E-8E2F-4488-A44D-5C5B9812982F}" type="slidenum">
              <a:rPr lang="es-CO" smtClean="0"/>
              <a:pPr/>
              <a:t>5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5DC52-DF29-44A6-BBA1-68CA67F3BC08}" type="datetimeFigureOut">
              <a:rPr lang="es-CO" smtClean="0"/>
              <a:pPr/>
              <a:t>02/02/2009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7006E-36D1-40F7-B5C6-002C9AC0BB38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596" y="142852"/>
            <a:ext cx="22247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Historiografía del arte</a:t>
            </a:r>
          </a:p>
          <a:p>
            <a:r>
              <a:rPr lang="es-ES" dirty="0" smtClean="0"/>
              <a:t>Por época</a:t>
            </a:r>
            <a:endParaRPr lang="es-CO" dirty="0"/>
          </a:p>
        </p:txBody>
      </p:sp>
      <p:cxnSp>
        <p:nvCxnSpPr>
          <p:cNvPr id="6" name="5 Conector recto"/>
          <p:cNvCxnSpPr/>
          <p:nvPr/>
        </p:nvCxnSpPr>
        <p:spPr>
          <a:xfrm rot="5400000">
            <a:off x="-427866" y="2856702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643704" y="2785264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5400000">
            <a:off x="2001026" y="2856702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>
            <a:off x="3286910" y="2928140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285984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S.XVIII</a:t>
            </a:r>
            <a:endParaRPr lang="es-CO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85720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S.XV</a:t>
            </a:r>
            <a:endParaRPr lang="es-CO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142976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S.XVI</a:t>
            </a:r>
            <a:endParaRPr lang="es-CO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714744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S.XIX</a:t>
            </a:r>
            <a:endParaRPr lang="es-CO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072066" y="571480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S.XX </a:t>
            </a:r>
          </a:p>
          <a:p>
            <a:r>
              <a:rPr lang="es-ES" dirty="0" smtClean="0"/>
              <a:t>1ºMitad</a:t>
            </a:r>
            <a:endParaRPr lang="es-CO" dirty="0"/>
          </a:p>
        </p:txBody>
      </p:sp>
      <p:sp>
        <p:nvSpPr>
          <p:cNvPr id="19" name="18 CuadroTexto"/>
          <p:cNvSpPr txBox="1"/>
          <p:nvPr/>
        </p:nvSpPr>
        <p:spPr>
          <a:xfrm>
            <a:off x="0" y="2643182"/>
            <a:ext cx="1143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Alberti</a:t>
            </a:r>
          </a:p>
          <a:p>
            <a:r>
              <a:rPr lang="es-ES" sz="1400" dirty="0" err="1" smtClean="0"/>
              <a:t>Genova</a:t>
            </a:r>
            <a:r>
              <a:rPr lang="es-ES" sz="1400" dirty="0" smtClean="0"/>
              <a:t>-Italia</a:t>
            </a:r>
          </a:p>
          <a:p>
            <a:r>
              <a:rPr lang="es-ES" sz="1400" dirty="0" smtClean="0"/>
              <a:t>1404-1492</a:t>
            </a:r>
            <a:endParaRPr lang="es-CO" sz="1400" dirty="0"/>
          </a:p>
        </p:txBody>
      </p:sp>
      <p:sp>
        <p:nvSpPr>
          <p:cNvPr id="20" name="19 CuadroTexto"/>
          <p:cNvSpPr txBox="1"/>
          <p:nvPr/>
        </p:nvSpPr>
        <p:spPr>
          <a:xfrm>
            <a:off x="1214414" y="1928802"/>
            <a:ext cx="11430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Giorgio </a:t>
            </a:r>
            <a:r>
              <a:rPr lang="es-ES" sz="1400" b="1" dirty="0" err="1" smtClean="0"/>
              <a:t>Vasari</a:t>
            </a:r>
            <a:endParaRPr lang="es-ES" sz="1400" b="1" dirty="0" smtClean="0"/>
          </a:p>
          <a:p>
            <a:r>
              <a:rPr lang="es-ES" sz="1400" dirty="0" smtClean="0"/>
              <a:t>Florencia-Italia</a:t>
            </a:r>
          </a:p>
          <a:p>
            <a:r>
              <a:rPr lang="es-ES" sz="1400" dirty="0" smtClean="0"/>
              <a:t>1511-1574</a:t>
            </a:r>
            <a:endParaRPr lang="es-CO" sz="1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428860" y="1714488"/>
            <a:ext cx="150019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Joachim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Winckelman</a:t>
            </a:r>
            <a:endParaRPr lang="es-ES" sz="1400" b="1" dirty="0" smtClean="0"/>
          </a:p>
          <a:p>
            <a:r>
              <a:rPr lang="es-ES" sz="1400" dirty="0" smtClean="0"/>
              <a:t>Brandeburgo-Alemania</a:t>
            </a:r>
          </a:p>
          <a:p>
            <a:r>
              <a:rPr lang="es-ES" sz="1400" dirty="0" smtClean="0"/>
              <a:t>1717-1768</a:t>
            </a:r>
            <a:endParaRPr lang="es-CO" sz="1400" dirty="0"/>
          </a:p>
        </p:txBody>
      </p:sp>
      <p:sp>
        <p:nvSpPr>
          <p:cNvPr id="22" name="21 CuadroTexto"/>
          <p:cNvSpPr txBox="1"/>
          <p:nvPr/>
        </p:nvSpPr>
        <p:spPr>
          <a:xfrm>
            <a:off x="3714744" y="1285860"/>
            <a:ext cx="1143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Burckhardt</a:t>
            </a:r>
            <a:endParaRPr lang="es-ES" sz="1400" b="1" dirty="0" smtClean="0"/>
          </a:p>
          <a:p>
            <a:r>
              <a:rPr lang="es-ES" sz="1400" dirty="0" smtClean="0"/>
              <a:t>Basilea-Suiza</a:t>
            </a:r>
          </a:p>
          <a:p>
            <a:r>
              <a:rPr lang="es-ES" sz="1400" dirty="0" smtClean="0"/>
              <a:t>1818-1897</a:t>
            </a:r>
            <a:endParaRPr lang="es-CO" sz="14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3929058" y="2786058"/>
            <a:ext cx="1143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Wölfflin</a:t>
            </a:r>
            <a:endParaRPr lang="es-ES" sz="1400" b="1" dirty="0" smtClean="0"/>
          </a:p>
          <a:p>
            <a:r>
              <a:rPr lang="es-ES" sz="1400" dirty="0" smtClean="0"/>
              <a:t>Basilea-Suiza</a:t>
            </a:r>
          </a:p>
          <a:p>
            <a:r>
              <a:rPr lang="es-ES" sz="1400" dirty="0" smtClean="0"/>
              <a:t>1864-1945</a:t>
            </a:r>
            <a:endParaRPr lang="es-CO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4643438" y="1928802"/>
            <a:ext cx="11430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Aby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Warburg</a:t>
            </a:r>
            <a:r>
              <a:rPr lang="es-ES" sz="1400" b="1" dirty="0" smtClean="0"/>
              <a:t> </a:t>
            </a:r>
            <a:r>
              <a:rPr lang="es-ES" sz="1400" dirty="0" smtClean="0"/>
              <a:t>–Hamburgo-Alemania</a:t>
            </a:r>
          </a:p>
          <a:p>
            <a:r>
              <a:rPr lang="es-ES" sz="1400" dirty="0" smtClean="0"/>
              <a:t>1866-1929</a:t>
            </a:r>
            <a:endParaRPr lang="es-CO" sz="14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072066" y="3000372"/>
            <a:ext cx="11430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Erwin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Panofsky</a:t>
            </a:r>
            <a:endParaRPr lang="es-ES" sz="1400" b="1" dirty="0" smtClean="0"/>
          </a:p>
          <a:p>
            <a:r>
              <a:rPr lang="es-ES" sz="1400" dirty="0" smtClean="0"/>
              <a:t>Hannover- Alemania</a:t>
            </a:r>
          </a:p>
          <a:p>
            <a:r>
              <a:rPr lang="es-ES" sz="1400" dirty="0" smtClean="0"/>
              <a:t>Princeton-USA</a:t>
            </a:r>
          </a:p>
          <a:p>
            <a:r>
              <a:rPr lang="es-ES" sz="1400" dirty="0" smtClean="0"/>
              <a:t>1892-1968</a:t>
            </a:r>
            <a:endParaRPr lang="es-CO" sz="14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7429520" y="84509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Finales</a:t>
            </a:r>
            <a:endParaRPr lang="es-CO" dirty="0"/>
          </a:p>
        </p:txBody>
      </p:sp>
      <p:sp>
        <p:nvSpPr>
          <p:cNvPr id="27" name="26 CuadroTexto"/>
          <p:cNvSpPr txBox="1"/>
          <p:nvPr/>
        </p:nvSpPr>
        <p:spPr>
          <a:xfrm>
            <a:off x="6143636" y="85723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Mediados</a:t>
            </a:r>
            <a:endParaRPr lang="es-CO" dirty="0"/>
          </a:p>
        </p:txBody>
      </p:sp>
      <p:cxnSp>
        <p:nvCxnSpPr>
          <p:cNvPr id="28" name="27 Conector recto"/>
          <p:cNvCxnSpPr/>
          <p:nvPr/>
        </p:nvCxnSpPr>
        <p:spPr>
          <a:xfrm rot="5400000">
            <a:off x="4501356" y="2928140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rot="5400000">
            <a:off x="5787240" y="2928140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4071934" y="4572008"/>
            <a:ext cx="11430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Emille</a:t>
            </a:r>
            <a:r>
              <a:rPr lang="es-ES" sz="1400" b="1" dirty="0" smtClean="0"/>
              <a:t> </a:t>
            </a:r>
            <a:r>
              <a:rPr lang="es-ES" sz="1400" b="1" dirty="0" err="1" smtClean="0"/>
              <a:t>Male</a:t>
            </a:r>
            <a:r>
              <a:rPr lang="es-ES" sz="1400" dirty="0" err="1" smtClean="0"/>
              <a:t>–Conimetry</a:t>
            </a:r>
            <a:r>
              <a:rPr lang="es-ES" sz="1400" dirty="0" smtClean="0"/>
              <a:t> Chaus – Francia </a:t>
            </a:r>
          </a:p>
          <a:p>
            <a:r>
              <a:rPr lang="es-ES" sz="1400" dirty="0" smtClean="0"/>
              <a:t>1862-1954</a:t>
            </a:r>
            <a:endParaRPr lang="es-CO" sz="1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6286512" y="1428736"/>
            <a:ext cx="1143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Pierre </a:t>
            </a:r>
            <a:r>
              <a:rPr lang="es-ES" sz="1400" b="1" dirty="0" err="1" smtClean="0"/>
              <a:t>Francastel</a:t>
            </a:r>
            <a:r>
              <a:rPr lang="es-ES" sz="1400" b="1" dirty="0" smtClean="0"/>
              <a:t> </a:t>
            </a:r>
            <a:r>
              <a:rPr lang="es-ES" sz="1400" dirty="0" smtClean="0"/>
              <a:t>Paris-Francia </a:t>
            </a:r>
          </a:p>
          <a:p>
            <a:r>
              <a:rPr lang="es-ES" sz="1400" dirty="0" smtClean="0"/>
              <a:t>1900-1970</a:t>
            </a:r>
            <a:endParaRPr lang="es-CO" sz="14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6000760" y="4000504"/>
            <a:ext cx="11430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Worringer</a:t>
            </a:r>
            <a:endParaRPr lang="es-ES" sz="1400" b="1" dirty="0" smtClean="0"/>
          </a:p>
          <a:p>
            <a:r>
              <a:rPr lang="es-ES" sz="1400" b="1" dirty="0" err="1" smtClean="0"/>
              <a:t>Berlin</a:t>
            </a:r>
            <a:r>
              <a:rPr lang="es-ES" sz="1400" b="1" dirty="0" smtClean="0"/>
              <a:t> </a:t>
            </a:r>
            <a:r>
              <a:rPr lang="es-ES" sz="1400" dirty="0" smtClean="0"/>
              <a:t>– Alemania </a:t>
            </a:r>
          </a:p>
          <a:p>
            <a:r>
              <a:rPr lang="es-ES" sz="1400" dirty="0" smtClean="0"/>
              <a:t>1901-1971</a:t>
            </a:r>
            <a:endParaRPr lang="es-CO" sz="14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6215074" y="2428868"/>
            <a:ext cx="11430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Ernest</a:t>
            </a:r>
            <a:r>
              <a:rPr lang="es-ES" sz="1400" b="1" dirty="0" smtClean="0"/>
              <a:t>  </a:t>
            </a:r>
            <a:r>
              <a:rPr lang="es-ES" sz="1400" b="1" dirty="0" err="1" smtClean="0"/>
              <a:t>Gombrich</a:t>
            </a:r>
            <a:r>
              <a:rPr lang="es-ES" sz="1400" dirty="0" smtClean="0"/>
              <a:t>– Viena-Austria</a:t>
            </a:r>
          </a:p>
          <a:p>
            <a:r>
              <a:rPr lang="es-ES" sz="1400" dirty="0" smtClean="0"/>
              <a:t>Londres –Reino Unido</a:t>
            </a:r>
          </a:p>
          <a:p>
            <a:r>
              <a:rPr lang="es-ES" sz="1400" dirty="0" smtClean="0"/>
              <a:t>1909-2001</a:t>
            </a:r>
            <a:endParaRPr lang="es-CO" sz="1400" dirty="0"/>
          </a:p>
        </p:txBody>
      </p:sp>
      <p:sp>
        <p:nvSpPr>
          <p:cNvPr id="35" name="34 CuadroTexto"/>
          <p:cNvSpPr txBox="1"/>
          <p:nvPr/>
        </p:nvSpPr>
        <p:spPr>
          <a:xfrm>
            <a:off x="6000760" y="5000636"/>
            <a:ext cx="17859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err="1" smtClean="0"/>
              <a:t>Arnold</a:t>
            </a:r>
            <a:r>
              <a:rPr lang="es-CO" sz="1400" b="1" dirty="0" smtClean="0"/>
              <a:t> </a:t>
            </a:r>
            <a:r>
              <a:rPr lang="es-CO" sz="1400" b="1" dirty="0" err="1" smtClean="0"/>
              <a:t>Hauser</a:t>
            </a:r>
            <a:r>
              <a:rPr lang="es-CO" sz="1400" b="1" dirty="0" smtClean="0"/>
              <a:t> </a:t>
            </a:r>
            <a:r>
              <a:rPr lang="es-CO" sz="1400" dirty="0" err="1" smtClean="0"/>
              <a:t>Temesvár</a:t>
            </a:r>
            <a:r>
              <a:rPr lang="es-CO" sz="1400" dirty="0" smtClean="0"/>
              <a:t>, Rumania, Budapest, Hungría</a:t>
            </a:r>
          </a:p>
          <a:p>
            <a:r>
              <a:rPr lang="es-CO" sz="1400" dirty="0" smtClean="0"/>
              <a:t>1892-1978</a:t>
            </a:r>
            <a:endParaRPr lang="es-CO" sz="1400" dirty="0"/>
          </a:p>
        </p:txBody>
      </p:sp>
      <p:sp>
        <p:nvSpPr>
          <p:cNvPr id="36" name="35 CuadroTexto"/>
          <p:cNvSpPr txBox="1"/>
          <p:nvPr/>
        </p:nvSpPr>
        <p:spPr>
          <a:xfrm>
            <a:off x="6000760" y="5903893"/>
            <a:ext cx="17859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err="1" smtClean="0"/>
              <a:t>Umberto</a:t>
            </a:r>
            <a:r>
              <a:rPr lang="es-CO" sz="1400" b="1" dirty="0" smtClean="0"/>
              <a:t> Eco</a:t>
            </a:r>
            <a:r>
              <a:rPr lang="es-CO" sz="1400" dirty="0" smtClean="0"/>
              <a:t>, </a:t>
            </a:r>
            <a:r>
              <a:rPr lang="es-CO" sz="1400" dirty="0" err="1" smtClean="0"/>
              <a:t>Alessandría,Italia</a:t>
            </a:r>
            <a:r>
              <a:rPr lang="es-CO" sz="1400" dirty="0" smtClean="0"/>
              <a:t> (</a:t>
            </a:r>
            <a:r>
              <a:rPr lang="es-CO" sz="1400" dirty="0" err="1" smtClean="0"/>
              <a:t>U.Bologna</a:t>
            </a:r>
            <a:r>
              <a:rPr lang="es-CO" sz="1400" dirty="0" smtClean="0"/>
              <a:t>)</a:t>
            </a:r>
          </a:p>
          <a:p>
            <a:r>
              <a:rPr lang="es-CO" sz="1400" dirty="0" smtClean="0"/>
              <a:t>1932</a:t>
            </a:r>
            <a:endParaRPr lang="es-CO" sz="1400" dirty="0"/>
          </a:p>
        </p:txBody>
      </p:sp>
      <p:sp>
        <p:nvSpPr>
          <p:cNvPr id="37" name="36 CuadroTexto"/>
          <p:cNvSpPr txBox="1"/>
          <p:nvPr/>
        </p:nvSpPr>
        <p:spPr>
          <a:xfrm>
            <a:off x="7500958" y="1142984"/>
            <a:ext cx="12858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err="1" smtClean="0"/>
              <a:t>M.Baxandall</a:t>
            </a:r>
            <a:endParaRPr lang="es-CO" sz="1400" b="1" dirty="0" smtClean="0"/>
          </a:p>
          <a:p>
            <a:r>
              <a:rPr lang="es-CO" sz="1400" dirty="0" err="1" smtClean="0"/>
              <a:t>Cardiff,Escocia</a:t>
            </a:r>
            <a:endParaRPr lang="es-CO" sz="1400" dirty="0"/>
          </a:p>
          <a:p>
            <a:r>
              <a:rPr lang="es-ES" sz="1400" dirty="0" smtClean="0"/>
              <a:t>USA</a:t>
            </a:r>
            <a:endParaRPr lang="es-CO" sz="1400" dirty="0" smtClean="0"/>
          </a:p>
          <a:p>
            <a:r>
              <a:rPr lang="es-CO" sz="1400" dirty="0" smtClean="0"/>
              <a:t>1935-2008</a:t>
            </a:r>
            <a:endParaRPr lang="es-CO" sz="1400" dirty="0"/>
          </a:p>
        </p:txBody>
      </p:sp>
      <p:sp>
        <p:nvSpPr>
          <p:cNvPr id="38" name="37 CuadroTexto"/>
          <p:cNvSpPr txBox="1"/>
          <p:nvPr/>
        </p:nvSpPr>
        <p:spPr>
          <a:xfrm>
            <a:off x="7500958" y="5929330"/>
            <a:ext cx="9286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b="1" dirty="0" err="1" smtClean="0"/>
              <a:t>Calabrese</a:t>
            </a:r>
            <a:endParaRPr lang="es-CO" sz="1400" b="1" dirty="0" smtClean="0"/>
          </a:p>
          <a:p>
            <a:r>
              <a:rPr lang="es-ES" sz="1400" dirty="0" smtClean="0"/>
              <a:t>(</a:t>
            </a:r>
            <a:r>
              <a:rPr lang="es-ES" sz="1400" dirty="0" err="1" smtClean="0"/>
              <a:t>U.Siena</a:t>
            </a:r>
            <a:r>
              <a:rPr lang="es-ES" sz="1400" dirty="0" smtClean="0"/>
              <a:t>)</a:t>
            </a:r>
            <a:endParaRPr lang="es-CO" sz="1400" dirty="0" smtClean="0"/>
          </a:p>
          <a:p>
            <a:r>
              <a:rPr lang="es-CO" sz="1400" dirty="0" smtClean="0"/>
              <a:t>1949</a:t>
            </a:r>
          </a:p>
          <a:p>
            <a:endParaRPr lang="es-CO" sz="1400" dirty="0" smtClean="0"/>
          </a:p>
        </p:txBody>
      </p:sp>
      <p:sp>
        <p:nvSpPr>
          <p:cNvPr id="39" name="38 CuadroTexto"/>
          <p:cNvSpPr txBox="1"/>
          <p:nvPr/>
        </p:nvSpPr>
        <p:spPr>
          <a:xfrm>
            <a:off x="7643834" y="2928934"/>
            <a:ext cx="9286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/>
              <a:t>Hans </a:t>
            </a:r>
            <a:r>
              <a:rPr lang="es-ES" sz="1400" b="1" dirty="0" err="1" smtClean="0"/>
              <a:t>Belting</a:t>
            </a:r>
            <a:endParaRPr lang="es-ES" sz="1400" b="1" dirty="0" smtClean="0"/>
          </a:p>
          <a:p>
            <a:r>
              <a:rPr lang="es-ES" sz="1400" dirty="0" smtClean="0"/>
              <a:t>Alemania</a:t>
            </a:r>
          </a:p>
          <a:p>
            <a:r>
              <a:rPr lang="es-ES" sz="1400" dirty="0" smtClean="0"/>
              <a:t>1935</a:t>
            </a:r>
            <a:endParaRPr lang="es-CO" sz="1400" dirty="0" smtClean="0"/>
          </a:p>
        </p:txBody>
      </p:sp>
      <p:sp>
        <p:nvSpPr>
          <p:cNvPr id="40" name="39 CuadroTexto"/>
          <p:cNvSpPr txBox="1"/>
          <p:nvPr/>
        </p:nvSpPr>
        <p:spPr>
          <a:xfrm>
            <a:off x="7786710" y="2071678"/>
            <a:ext cx="1143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R.Krauss</a:t>
            </a:r>
            <a:endParaRPr lang="es-ES" sz="1400" b="1" dirty="0" smtClean="0"/>
          </a:p>
          <a:p>
            <a:r>
              <a:rPr lang="es-ES" sz="1400" dirty="0" smtClean="0"/>
              <a:t>Washington</a:t>
            </a:r>
          </a:p>
          <a:p>
            <a:r>
              <a:rPr lang="es-ES" sz="1400" dirty="0" smtClean="0"/>
              <a:t>1941</a:t>
            </a:r>
            <a:endParaRPr lang="es-CO" sz="1400" dirty="0" smtClean="0"/>
          </a:p>
        </p:txBody>
      </p:sp>
      <p:sp>
        <p:nvSpPr>
          <p:cNvPr id="41" name="40 CuadroTexto"/>
          <p:cNvSpPr txBox="1"/>
          <p:nvPr/>
        </p:nvSpPr>
        <p:spPr>
          <a:xfrm>
            <a:off x="7858148" y="3857628"/>
            <a:ext cx="107157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Didi-Huberman</a:t>
            </a:r>
            <a:endParaRPr lang="es-ES" sz="1400" b="1" dirty="0" smtClean="0"/>
          </a:p>
          <a:p>
            <a:r>
              <a:rPr lang="es-ES" sz="1400" dirty="0" err="1" smtClean="0"/>
              <a:t>Etienne</a:t>
            </a:r>
            <a:r>
              <a:rPr lang="es-ES" sz="1400" dirty="0" smtClean="0"/>
              <a:t>-Francia</a:t>
            </a:r>
          </a:p>
          <a:p>
            <a:r>
              <a:rPr lang="es-ES" sz="1400" dirty="0" smtClean="0"/>
              <a:t>1951</a:t>
            </a:r>
            <a:endParaRPr lang="es-CO" sz="1400" dirty="0" smtClean="0"/>
          </a:p>
        </p:txBody>
      </p:sp>
      <p:sp>
        <p:nvSpPr>
          <p:cNvPr id="42" name="41 CuadroTexto"/>
          <p:cNvSpPr txBox="1"/>
          <p:nvPr/>
        </p:nvSpPr>
        <p:spPr>
          <a:xfrm>
            <a:off x="7715272" y="4975223"/>
            <a:ext cx="121444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/>
              <a:t>Freedberg</a:t>
            </a:r>
            <a:endParaRPr lang="es-ES" sz="1400" b="1" dirty="0" smtClean="0"/>
          </a:p>
          <a:p>
            <a:r>
              <a:rPr lang="es-ES" sz="1400" dirty="0" smtClean="0"/>
              <a:t>Suráfrica,</a:t>
            </a:r>
          </a:p>
          <a:p>
            <a:r>
              <a:rPr lang="es-ES" sz="1400" dirty="0" smtClean="0"/>
              <a:t>New York</a:t>
            </a:r>
          </a:p>
          <a:p>
            <a:r>
              <a:rPr lang="es-ES" sz="1400" dirty="0" smtClean="0"/>
              <a:t>(Med.50´s)</a:t>
            </a:r>
            <a:endParaRPr lang="es-CO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s-ES" dirty="0" smtClean="0"/>
              <a:t>Re-presentación</a:t>
            </a:r>
            <a:endParaRPr lang="es-CO" dirty="0"/>
          </a:p>
        </p:txBody>
      </p:sp>
      <p:pic>
        <p:nvPicPr>
          <p:cNvPr id="2050" name="Picture 2" descr="http://upload.wikimedia.org/wikipedia/commons/6/63/Michelangelos_Davi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000108"/>
            <a:ext cx="4018370" cy="5357826"/>
          </a:xfrm>
          <a:prstGeom prst="rect">
            <a:avLst/>
          </a:prstGeom>
          <a:noFill/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4572000" y="5286388"/>
            <a:ext cx="3686172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O" sz="1800" dirty="0" err="1" smtClean="0"/>
              <a:t>Michelangelo</a:t>
            </a:r>
            <a:r>
              <a:rPr lang="es-CO" sz="1800" dirty="0" smtClean="0"/>
              <a:t> </a:t>
            </a:r>
            <a:r>
              <a:rPr lang="es-CO" sz="1800" dirty="0" err="1" smtClean="0"/>
              <a:t>Buonarroti</a:t>
            </a:r>
            <a:r>
              <a:rPr lang="es-CO" sz="1800" dirty="0" smtClean="0"/>
              <a:t>, David. Florencia, 1504</a:t>
            </a:r>
            <a:endParaRPr lang="es-CO" sz="1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7000892" y="5857892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Naturaleza</a:t>
            </a:r>
          </a:p>
          <a:p>
            <a:r>
              <a:rPr lang="es-ES" sz="1600" dirty="0" smtClean="0"/>
              <a:t>Arquitectura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/>
          <p:cNvSpPr txBox="1">
            <a:spLocks/>
          </p:cNvSpPr>
          <p:nvPr/>
        </p:nvSpPr>
        <p:spPr>
          <a:xfrm>
            <a:off x="457200" y="274638"/>
            <a:ext cx="8229600" cy="7969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Re-presentación</a:t>
            </a:r>
            <a:endParaRPr kumimoji="0" lang="es-CO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572000" y="5286388"/>
            <a:ext cx="3686172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Santa María del </a:t>
            </a:r>
            <a:r>
              <a:rPr kumimoji="0" lang="es-E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Fiore</a:t>
            </a:r>
            <a:endParaRPr kumimoji="0" lang="es-CO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C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Filipo </a:t>
            </a:r>
            <a:r>
              <a:rPr kumimoji="0" lang="es-CO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Brunelleschi</a:t>
            </a:r>
            <a:r>
              <a:rPr kumimoji="0" lang="es-CO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siglo XV</a:t>
            </a:r>
            <a:endParaRPr kumimoji="0" lang="es-CO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http://virtual.yosemite.cc.ca.us/ghayes/images/DSC00754%20Cathedral%20of%20Santa%20Maria%20del%20Fiore%20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85992"/>
            <a:ext cx="2571750" cy="3429000"/>
          </a:xfrm>
          <a:prstGeom prst="rect">
            <a:avLst/>
          </a:prstGeom>
          <a:noFill/>
        </p:spPr>
      </p:pic>
      <p:pic>
        <p:nvPicPr>
          <p:cNvPr id="1028" name="Picture 4" descr="Santa Maria del Fio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000240"/>
            <a:ext cx="2571196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596" y="142852"/>
            <a:ext cx="376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Modelos de pensamiento (por definir)</a:t>
            </a:r>
            <a:endParaRPr lang="es-CO" dirty="0"/>
          </a:p>
        </p:txBody>
      </p:sp>
      <p:cxnSp>
        <p:nvCxnSpPr>
          <p:cNvPr id="6" name="5 Conector recto"/>
          <p:cNvCxnSpPr/>
          <p:nvPr/>
        </p:nvCxnSpPr>
        <p:spPr>
          <a:xfrm rot="5400000">
            <a:off x="-427866" y="2856702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643704" y="2785264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5400000">
            <a:off x="2001026" y="2856702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>
            <a:off x="3286910" y="2928140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285984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S.XVIII</a:t>
            </a:r>
            <a:endParaRPr lang="es-CO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85720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S.XV</a:t>
            </a:r>
            <a:endParaRPr lang="es-CO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142976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S.XVI</a:t>
            </a:r>
            <a:endParaRPr lang="es-CO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714744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S.XIX</a:t>
            </a:r>
            <a:endParaRPr lang="es-CO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072066" y="571480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S.XX </a:t>
            </a:r>
          </a:p>
          <a:p>
            <a:r>
              <a:rPr lang="es-ES" dirty="0" smtClean="0"/>
              <a:t>1ºMitad</a:t>
            </a:r>
            <a:endParaRPr lang="es-CO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42844" y="2643182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HUMANISMO</a:t>
            </a:r>
          </a:p>
          <a:p>
            <a:r>
              <a:rPr lang="es-ES" sz="1400" dirty="0" smtClean="0"/>
              <a:t>Italia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1142976" y="3214686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DESCARTES</a:t>
            </a:r>
            <a:endParaRPr lang="es-CO" sz="1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2428860" y="1714488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ILUSTRACIÓN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3643306" y="1285860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ROMANTICISMO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3786182" y="4429132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HEGEL</a:t>
            </a:r>
            <a:endParaRPr lang="es-CO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4500562" y="2071678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SOCIALISMO</a:t>
            </a:r>
            <a:endParaRPr lang="es-CO" sz="1400" dirty="0"/>
          </a:p>
        </p:txBody>
      </p:sp>
      <p:sp>
        <p:nvSpPr>
          <p:cNvPr id="25" name="24 CuadroTexto"/>
          <p:cNvSpPr txBox="1"/>
          <p:nvPr/>
        </p:nvSpPr>
        <p:spPr>
          <a:xfrm>
            <a:off x="5857884" y="3000372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ESTRUCTURA-LISMO</a:t>
            </a:r>
            <a:endParaRPr lang="es-CO" sz="14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7429520" y="84509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Finales</a:t>
            </a:r>
            <a:endParaRPr lang="es-CO" dirty="0"/>
          </a:p>
        </p:txBody>
      </p:sp>
      <p:sp>
        <p:nvSpPr>
          <p:cNvPr id="27" name="26 CuadroTexto"/>
          <p:cNvSpPr txBox="1"/>
          <p:nvPr/>
        </p:nvSpPr>
        <p:spPr>
          <a:xfrm>
            <a:off x="6143636" y="85723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Mediados</a:t>
            </a:r>
            <a:endParaRPr lang="es-CO" dirty="0"/>
          </a:p>
        </p:txBody>
      </p:sp>
      <p:cxnSp>
        <p:nvCxnSpPr>
          <p:cNvPr id="28" name="27 Conector recto"/>
          <p:cNvCxnSpPr/>
          <p:nvPr/>
        </p:nvCxnSpPr>
        <p:spPr>
          <a:xfrm rot="5400000">
            <a:off x="4501356" y="2928140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rot="5400000">
            <a:off x="5787240" y="2928140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4357686" y="4857760"/>
            <a:ext cx="1143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NIHILISMO</a:t>
            </a:r>
          </a:p>
          <a:p>
            <a:r>
              <a:rPr lang="es-ES" sz="1400" dirty="0" smtClean="0"/>
              <a:t>Nietzsche </a:t>
            </a:r>
          </a:p>
          <a:p>
            <a:endParaRPr lang="es-CO" sz="1400" dirty="0"/>
          </a:p>
        </p:txBody>
      </p:sp>
      <p:sp>
        <p:nvSpPr>
          <p:cNvPr id="31" name="30 CuadroTexto"/>
          <p:cNvSpPr txBox="1"/>
          <p:nvPr/>
        </p:nvSpPr>
        <p:spPr>
          <a:xfrm>
            <a:off x="6143636" y="1428736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POSTGUERRA</a:t>
            </a:r>
          </a:p>
          <a:p>
            <a:r>
              <a:rPr lang="es-ES" sz="1400" dirty="0" smtClean="0"/>
              <a:t>Existencialismo</a:t>
            </a:r>
            <a:endParaRPr lang="es-CO" sz="14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4929190" y="4000504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PSICOANÁLISIS</a:t>
            </a:r>
          </a:p>
          <a:p>
            <a:r>
              <a:rPr lang="es-ES" sz="1400" dirty="0" smtClean="0"/>
              <a:t>Freud                         Lacan</a:t>
            </a:r>
            <a:endParaRPr lang="es-CO" sz="14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6215074" y="2428868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SEMIOLOGÍA</a:t>
            </a:r>
            <a:endParaRPr lang="es-CO" sz="1400" dirty="0"/>
          </a:p>
        </p:txBody>
      </p:sp>
      <p:sp>
        <p:nvSpPr>
          <p:cNvPr id="37" name="36 CuadroTexto"/>
          <p:cNvSpPr txBox="1"/>
          <p:nvPr/>
        </p:nvSpPr>
        <p:spPr>
          <a:xfrm>
            <a:off x="7500958" y="128586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ESTUDIOS</a:t>
            </a:r>
          </a:p>
          <a:p>
            <a:r>
              <a:rPr lang="es-ES" sz="1400" dirty="0" smtClean="0"/>
              <a:t>CULTURALES</a:t>
            </a:r>
            <a:endParaRPr lang="es-CO" sz="1400" dirty="0"/>
          </a:p>
        </p:txBody>
      </p:sp>
      <p:sp>
        <p:nvSpPr>
          <p:cNvPr id="38" name="37 CuadroTexto"/>
          <p:cNvSpPr txBox="1"/>
          <p:nvPr/>
        </p:nvSpPr>
        <p:spPr>
          <a:xfrm>
            <a:off x="7929586" y="5500702"/>
            <a:ext cx="9286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 smtClean="0"/>
              <a:t>Vattimo</a:t>
            </a:r>
            <a:r>
              <a:rPr lang="es-ES" sz="1400" dirty="0" smtClean="0"/>
              <a:t> </a:t>
            </a:r>
          </a:p>
          <a:p>
            <a:r>
              <a:rPr lang="es-ES" sz="1400" dirty="0" err="1" smtClean="0"/>
              <a:t>Hardt-Negri</a:t>
            </a:r>
            <a:endParaRPr lang="es-CO" sz="1400" dirty="0" smtClean="0"/>
          </a:p>
        </p:txBody>
      </p:sp>
      <p:sp>
        <p:nvSpPr>
          <p:cNvPr id="39" name="38 CuadroTexto"/>
          <p:cNvSpPr txBox="1"/>
          <p:nvPr/>
        </p:nvSpPr>
        <p:spPr>
          <a:xfrm>
            <a:off x="6858016" y="3643314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FEMINISMO</a:t>
            </a:r>
            <a:endParaRPr lang="es-CO" sz="1400" dirty="0" smtClean="0"/>
          </a:p>
        </p:txBody>
      </p:sp>
      <p:sp>
        <p:nvSpPr>
          <p:cNvPr id="40" name="39 CuadroTexto"/>
          <p:cNvSpPr txBox="1"/>
          <p:nvPr/>
        </p:nvSpPr>
        <p:spPr>
          <a:xfrm>
            <a:off x="7786710" y="2500306"/>
            <a:ext cx="1143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POSTCOLONIALISMO</a:t>
            </a:r>
          </a:p>
          <a:p>
            <a:r>
              <a:rPr lang="es-ES" sz="1400" dirty="0" smtClean="0"/>
              <a:t>Said</a:t>
            </a:r>
            <a:endParaRPr lang="es-CO" sz="1400" dirty="0" smtClean="0"/>
          </a:p>
        </p:txBody>
      </p:sp>
      <p:sp>
        <p:nvSpPr>
          <p:cNvPr id="42" name="41 CuadroTexto"/>
          <p:cNvSpPr txBox="1"/>
          <p:nvPr/>
        </p:nvSpPr>
        <p:spPr>
          <a:xfrm>
            <a:off x="7715272" y="4975223"/>
            <a:ext cx="1214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POSTMODERNISMO</a:t>
            </a:r>
            <a:endParaRPr lang="es-CO" sz="1400" dirty="0" smtClean="0"/>
          </a:p>
        </p:txBody>
      </p:sp>
      <p:sp>
        <p:nvSpPr>
          <p:cNvPr id="43" name="42 CuadroTexto"/>
          <p:cNvSpPr txBox="1"/>
          <p:nvPr/>
        </p:nvSpPr>
        <p:spPr>
          <a:xfrm>
            <a:off x="714348" y="3929066"/>
            <a:ext cx="11430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400" dirty="0" smtClean="0"/>
              <a:t>Jesuitas, 1534</a:t>
            </a:r>
          </a:p>
          <a:p>
            <a:r>
              <a:rPr lang="es-ES" sz="1400" dirty="0" smtClean="0"/>
              <a:t>Paris</a:t>
            </a:r>
            <a:endParaRPr lang="es-CO" sz="1400" dirty="0"/>
          </a:p>
        </p:txBody>
      </p:sp>
      <p:cxnSp>
        <p:nvCxnSpPr>
          <p:cNvPr id="45" name="44 Conector recto de flecha"/>
          <p:cNvCxnSpPr/>
          <p:nvPr/>
        </p:nvCxnSpPr>
        <p:spPr>
          <a:xfrm rot="10800000">
            <a:off x="0" y="5429264"/>
            <a:ext cx="7857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857224" y="5357826"/>
            <a:ext cx="1643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Tomística</a:t>
            </a:r>
          </a:p>
          <a:p>
            <a:r>
              <a:rPr lang="es-ES" sz="1400" dirty="0" smtClean="0"/>
              <a:t>Escolástica</a:t>
            </a:r>
          </a:p>
          <a:p>
            <a:r>
              <a:rPr lang="es-ES" sz="1400" dirty="0" smtClean="0"/>
              <a:t>Hagiografía</a:t>
            </a:r>
          </a:p>
          <a:p>
            <a:endParaRPr lang="es-ES" sz="1400" dirty="0" smtClean="0"/>
          </a:p>
          <a:p>
            <a:r>
              <a:rPr lang="es-ES" sz="1400" dirty="0" smtClean="0"/>
              <a:t>Vitrubio (Roma)</a:t>
            </a:r>
          </a:p>
          <a:p>
            <a:r>
              <a:rPr lang="es-ES" sz="1400" dirty="0" smtClean="0"/>
              <a:t>Aristóteles (Grecia)</a:t>
            </a:r>
            <a:endParaRPr lang="es-CO" sz="1400" dirty="0"/>
          </a:p>
        </p:txBody>
      </p:sp>
      <p:sp>
        <p:nvSpPr>
          <p:cNvPr id="47" name="46 CuadroTexto"/>
          <p:cNvSpPr txBox="1"/>
          <p:nvPr/>
        </p:nvSpPr>
        <p:spPr>
          <a:xfrm>
            <a:off x="2857488" y="4429132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KANT</a:t>
            </a:r>
            <a:endParaRPr lang="es-CO" sz="1400" dirty="0"/>
          </a:p>
        </p:txBody>
      </p:sp>
      <p:sp>
        <p:nvSpPr>
          <p:cNvPr id="49" name="48 CuadroTexto"/>
          <p:cNvSpPr txBox="1"/>
          <p:nvPr/>
        </p:nvSpPr>
        <p:spPr>
          <a:xfrm>
            <a:off x="928662" y="2000240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MODERNIDAD (I)</a:t>
            </a:r>
          </a:p>
        </p:txBody>
      </p:sp>
      <p:sp>
        <p:nvSpPr>
          <p:cNvPr id="50" name="49 CuadroTexto"/>
          <p:cNvSpPr txBox="1"/>
          <p:nvPr/>
        </p:nvSpPr>
        <p:spPr>
          <a:xfrm>
            <a:off x="4786314" y="250030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MODERNIDAD (II)</a:t>
            </a:r>
          </a:p>
        </p:txBody>
      </p:sp>
      <p:sp>
        <p:nvSpPr>
          <p:cNvPr id="52" name="51 CuadroTexto"/>
          <p:cNvSpPr txBox="1"/>
          <p:nvPr/>
        </p:nvSpPr>
        <p:spPr>
          <a:xfrm>
            <a:off x="6929454" y="435769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FOUCAULT-DELEUZE</a:t>
            </a:r>
            <a:endParaRPr lang="es-CO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428596" y="142852"/>
            <a:ext cx="3156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Estilos artísticos (posiblemente)</a:t>
            </a:r>
            <a:endParaRPr lang="es-CO" dirty="0"/>
          </a:p>
        </p:txBody>
      </p:sp>
      <p:cxnSp>
        <p:nvCxnSpPr>
          <p:cNvPr id="6" name="5 Conector recto"/>
          <p:cNvCxnSpPr/>
          <p:nvPr/>
        </p:nvCxnSpPr>
        <p:spPr>
          <a:xfrm rot="5400000">
            <a:off x="-427866" y="2856702"/>
            <a:ext cx="314327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 rot="5400000">
            <a:off x="643704" y="2785264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rot="5400000">
            <a:off x="2001026" y="2856702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"/>
          <p:cNvCxnSpPr/>
          <p:nvPr/>
        </p:nvCxnSpPr>
        <p:spPr>
          <a:xfrm rot="5400000">
            <a:off x="3286910" y="2928140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285984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S.XVIII</a:t>
            </a:r>
            <a:endParaRPr lang="es-CO" dirty="0"/>
          </a:p>
        </p:txBody>
      </p:sp>
      <p:sp>
        <p:nvSpPr>
          <p:cNvPr id="15" name="14 CuadroTexto"/>
          <p:cNvSpPr txBox="1"/>
          <p:nvPr/>
        </p:nvSpPr>
        <p:spPr>
          <a:xfrm>
            <a:off x="285720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S.XV</a:t>
            </a:r>
            <a:endParaRPr lang="es-CO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142976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S.XVI</a:t>
            </a:r>
            <a:endParaRPr lang="es-CO" dirty="0"/>
          </a:p>
        </p:txBody>
      </p:sp>
      <p:sp>
        <p:nvSpPr>
          <p:cNvPr id="17" name="16 CuadroTexto"/>
          <p:cNvSpPr txBox="1"/>
          <p:nvPr/>
        </p:nvSpPr>
        <p:spPr>
          <a:xfrm>
            <a:off x="3714744" y="85723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S.XIX</a:t>
            </a:r>
            <a:endParaRPr lang="es-CO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072066" y="571480"/>
            <a:ext cx="10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S.XX </a:t>
            </a:r>
          </a:p>
          <a:p>
            <a:r>
              <a:rPr lang="es-ES" dirty="0" smtClean="0"/>
              <a:t>1ºMitad</a:t>
            </a:r>
            <a:endParaRPr lang="es-CO" dirty="0"/>
          </a:p>
        </p:txBody>
      </p:sp>
      <p:sp>
        <p:nvSpPr>
          <p:cNvPr id="19" name="18 CuadroTexto"/>
          <p:cNvSpPr txBox="1"/>
          <p:nvPr/>
        </p:nvSpPr>
        <p:spPr>
          <a:xfrm>
            <a:off x="142844" y="2643182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RENACIMIENTO</a:t>
            </a:r>
          </a:p>
        </p:txBody>
      </p:sp>
      <p:sp>
        <p:nvSpPr>
          <p:cNvPr id="20" name="19 CuadroTexto"/>
          <p:cNvSpPr txBox="1"/>
          <p:nvPr/>
        </p:nvSpPr>
        <p:spPr>
          <a:xfrm>
            <a:off x="1142976" y="3214686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BARROCO</a:t>
            </a:r>
            <a:endParaRPr lang="es-CO" sz="1400" dirty="0"/>
          </a:p>
        </p:txBody>
      </p:sp>
      <p:sp>
        <p:nvSpPr>
          <p:cNvPr id="21" name="20 CuadroTexto"/>
          <p:cNvSpPr txBox="1"/>
          <p:nvPr/>
        </p:nvSpPr>
        <p:spPr>
          <a:xfrm>
            <a:off x="3071802" y="2928934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NEOCLÁSICO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3571868" y="1285860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ROMANTICISMO</a:t>
            </a:r>
          </a:p>
        </p:txBody>
      </p:sp>
      <p:sp>
        <p:nvSpPr>
          <p:cNvPr id="24" name="23 CuadroTexto"/>
          <p:cNvSpPr txBox="1"/>
          <p:nvPr/>
        </p:nvSpPr>
        <p:spPr>
          <a:xfrm>
            <a:off x="4929190" y="3643314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FUTURISMO</a:t>
            </a:r>
            <a:endParaRPr lang="es-CO" sz="14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7429520" y="84509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Finales</a:t>
            </a:r>
            <a:endParaRPr lang="es-CO" dirty="0"/>
          </a:p>
        </p:txBody>
      </p:sp>
      <p:sp>
        <p:nvSpPr>
          <p:cNvPr id="27" name="26 CuadroTexto"/>
          <p:cNvSpPr txBox="1"/>
          <p:nvPr/>
        </p:nvSpPr>
        <p:spPr>
          <a:xfrm>
            <a:off x="6143636" y="85723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Mediados</a:t>
            </a:r>
            <a:endParaRPr lang="es-CO" dirty="0"/>
          </a:p>
        </p:txBody>
      </p:sp>
      <p:cxnSp>
        <p:nvCxnSpPr>
          <p:cNvPr id="28" name="27 Conector recto"/>
          <p:cNvCxnSpPr/>
          <p:nvPr/>
        </p:nvCxnSpPr>
        <p:spPr>
          <a:xfrm rot="5400000">
            <a:off x="4501356" y="2928140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 rot="5400000">
            <a:off x="5787240" y="2928140"/>
            <a:ext cx="328614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CuadroTexto"/>
          <p:cNvSpPr txBox="1"/>
          <p:nvPr/>
        </p:nvSpPr>
        <p:spPr>
          <a:xfrm>
            <a:off x="6143636" y="3357562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EXPRESIONISMO ABSTRACTO</a:t>
            </a:r>
            <a:endParaRPr lang="es-CO" sz="1400" dirty="0"/>
          </a:p>
        </p:txBody>
      </p:sp>
      <p:sp>
        <p:nvSpPr>
          <p:cNvPr id="32" name="31 CuadroTexto"/>
          <p:cNvSpPr txBox="1"/>
          <p:nvPr/>
        </p:nvSpPr>
        <p:spPr>
          <a:xfrm>
            <a:off x="5072066" y="4214818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SURREALISMO</a:t>
            </a:r>
            <a:endParaRPr lang="es-CO" sz="1400" dirty="0"/>
          </a:p>
        </p:txBody>
      </p:sp>
      <p:sp>
        <p:nvSpPr>
          <p:cNvPr id="33" name="32 CuadroTexto"/>
          <p:cNvSpPr txBox="1"/>
          <p:nvPr/>
        </p:nvSpPr>
        <p:spPr>
          <a:xfrm>
            <a:off x="4929190" y="2928934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BAUHAUS</a:t>
            </a:r>
            <a:endParaRPr lang="es-CO" sz="1400" dirty="0"/>
          </a:p>
        </p:txBody>
      </p:sp>
      <p:sp>
        <p:nvSpPr>
          <p:cNvPr id="39" name="38 CuadroTexto"/>
          <p:cNvSpPr txBox="1"/>
          <p:nvPr/>
        </p:nvSpPr>
        <p:spPr>
          <a:xfrm>
            <a:off x="7358082" y="3071810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MINIMALISMO</a:t>
            </a:r>
            <a:endParaRPr lang="es-CO" sz="1400" dirty="0" smtClean="0"/>
          </a:p>
        </p:txBody>
      </p:sp>
      <p:cxnSp>
        <p:nvCxnSpPr>
          <p:cNvPr id="45" name="44 Conector recto de flecha"/>
          <p:cNvCxnSpPr/>
          <p:nvPr/>
        </p:nvCxnSpPr>
        <p:spPr>
          <a:xfrm rot="10800000">
            <a:off x="0" y="5429264"/>
            <a:ext cx="78578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857224" y="5357826"/>
            <a:ext cx="16430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Románico</a:t>
            </a:r>
          </a:p>
          <a:p>
            <a:r>
              <a:rPr lang="es-ES" sz="1400" dirty="0" smtClean="0"/>
              <a:t>Gótico</a:t>
            </a:r>
          </a:p>
          <a:p>
            <a:endParaRPr lang="es-ES" sz="1400" dirty="0" smtClean="0"/>
          </a:p>
          <a:p>
            <a:r>
              <a:rPr lang="es-ES" sz="1400" dirty="0" smtClean="0"/>
              <a:t>Clásico (greco-romano</a:t>
            </a:r>
          </a:p>
          <a:p>
            <a:r>
              <a:rPr lang="es-ES" sz="1400" dirty="0" smtClean="0"/>
              <a:t>Egipcio y… </a:t>
            </a:r>
            <a:endParaRPr lang="es-CO" sz="1400" dirty="0"/>
          </a:p>
        </p:txBody>
      </p:sp>
      <p:sp>
        <p:nvSpPr>
          <p:cNvPr id="49" name="48 CuadroTexto"/>
          <p:cNvSpPr txBox="1"/>
          <p:nvPr/>
        </p:nvSpPr>
        <p:spPr>
          <a:xfrm>
            <a:off x="642910" y="2000240"/>
            <a:ext cx="12858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MANIERISMO</a:t>
            </a:r>
          </a:p>
        </p:txBody>
      </p:sp>
      <p:sp>
        <p:nvSpPr>
          <p:cNvPr id="50" name="49 CuadroTexto"/>
          <p:cNvSpPr txBox="1"/>
          <p:nvPr/>
        </p:nvSpPr>
        <p:spPr>
          <a:xfrm>
            <a:off x="4429124" y="2500306"/>
            <a:ext cx="1643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CONSTRUCTIVISMO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1928794" y="2786058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ROCOCÓ</a:t>
            </a:r>
            <a:endParaRPr lang="es-CO" sz="14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4214810" y="1785926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IMPRESIONISMO</a:t>
            </a:r>
          </a:p>
        </p:txBody>
      </p:sp>
      <p:sp>
        <p:nvSpPr>
          <p:cNvPr id="55" name="54 CuadroTexto"/>
          <p:cNvSpPr txBox="1"/>
          <p:nvPr/>
        </p:nvSpPr>
        <p:spPr>
          <a:xfrm>
            <a:off x="6072198" y="2928934"/>
            <a:ext cx="13573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ULM</a:t>
            </a:r>
            <a:endParaRPr lang="es-CO" sz="1400" dirty="0"/>
          </a:p>
        </p:txBody>
      </p:sp>
      <p:sp>
        <p:nvSpPr>
          <p:cNvPr id="56" name="55 CuadroTexto"/>
          <p:cNvSpPr txBox="1"/>
          <p:nvPr/>
        </p:nvSpPr>
        <p:spPr>
          <a:xfrm>
            <a:off x="4857752" y="1428736"/>
            <a:ext cx="15001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EXPRESIONISMO</a:t>
            </a:r>
            <a:endParaRPr lang="es-CO" sz="1400" dirty="0"/>
          </a:p>
        </p:txBody>
      </p:sp>
      <p:sp>
        <p:nvSpPr>
          <p:cNvPr id="57" name="56 CuadroTexto"/>
          <p:cNvSpPr txBox="1"/>
          <p:nvPr/>
        </p:nvSpPr>
        <p:spPr>
          <a:xfrm>
            <a:off x="7224730" y="2009764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POP ART</a:t>
            </a:r>
            <a:endParaRPr lang="es-CO" sz="1400" dirty="0" smtClean="0"/>
          </a:p>
        </p:txBody>
      </p:sp>
      <p:sp>
        <p:nvSpPr>
          <p:cNvPr id="58" name="57 CuadroTexto"/>
          <p:cNvSpPr txBox="1"/>
          <p:nvPr/>
        </p:nvSpPr>
        <p:spPr>
          <a:xfrm>
            <a:off x="7429520" y="2285992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BODY ART</a:t>
            </a:r>
            <a:endParaRPr lang="es-CO" sz="1400" dirty="0" smtClean="0"/>
          </a:p>
        </p:txBody>
      </p:sp>
      <p:sp>
        <p:nvSpPr>
          <p:cNvPr id="59" name="58 CuadroTexto"/>
          <p:cNvSpPr txBox="1"/>
          <p:nvPr/>
        </p:nvSpPr>
        <p:spPr>
          <a:xfrm>
            <a:off x="7429520" y="4357694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VIDEO ARTE</a:t>
            </a:r>
            <a:endParaRPr lang="es-CO" sz="1400" dirty="0" smtClean="0"/>
          </a:p>
        </p:txBody>
      </p:sp>
      <p:sp>
        <p:nvSpPr>
          <p:cNvPr id="60" name="59 CuadroTexto"/>
          <p:cNvSpPr txBox="1"/>
          <p:nvPr/>
        </p:nvSpPr>
        <p:spPr>
          <a:xfrm>
            <a:off x="7715240" y="3714752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HIPERREALISMO</a:t>
            </a:r>
            <a:endParaRPr lang="es-CO" sz="1400" dirty="0" smtClean="0"/>
          </a:p>
        </p:txBody>
      </p:sp>
      <p:sp>
        <p:nvSpPr>
          <p:cNvPr id="61" name="60 CuadroTexto"/>
          <p:cNvSpPr txBox="1"/>
          <p:nvPr/>
        </p:nvSpPr>
        <p:spPr>
          <a:xfrm>
            <a:off x="7572396" y="3429000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OP ART</a:t>
            </a:r>
            <a:endParaRPr lang="es-CO" sz="1400" dirty="0" smtClean="0"/>
          </a:p>
        </p:txBody>
      </p:sp>
      <p:sp>
        <p:nvSpPr>
          <p:cNvPr id="62" name="61 CuadroTexto"/>
          <p:cNvSpPr txBox="1"/>
          <p:nvPr/>
        </p:nvSpPr>
        <p:spPr>
          <a:xfrm>
            <a:off x="7500958" y="2643182"/>
            <a:ext cx="10715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LAND ART</a:t>
            </a:r>
            <a:endParaRPr lang="es-CO" sz="1400" dirty="0" smtClean="0"/>
          </a:p>
        </p:txBody>
      </p:sp>
      <p:sp>
        <p:nvSpPr>
          <p:cNvPr id="63" name="62 CuadroTexto"/>
          <p:cNvSpPr txBox="1"/>
          <p:nvPr/>
        </p:nvSpPr>
        <p:spPr>
          <a:xfrm>
            <a:off x="6929454" y="4071942"/>
            <a:ext cx="14287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CONCEPTUAL</a:t>
            </a:r>
            <a:endParaRPr lang="es-CO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La re-presentación y la naturaleza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s-ES" dirty="0" smtClean="0"/>
              <a:t>Re-presentación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628" y="1600201"/>
            <a:ext cx="3686172" cy="3686188"/>
          </a:xfrm>
        </p:spPr>
        <p:txBody>
          <a:bodyPr>
            <a:normAutofit lnSpcReduction="10000"/>
          </a:bodyPr>
          <a:lstStyle/>
          <a:p>
            <a:r>
              <a:rPr lang="es-CO" sz="1800" dirty="0" smtClean="0"/>
              <a:t>El faraón </a:t>
            </a:r>
            <a:r>
              <a:rPr lang="es-CO" sz="1800" dirty="0" err="1" smtClean="0"/>
              <a:t>Tutankamón</a:t>
            </a:r>
            <a:r>
              <a:rPr lang="es-CO" sz="1800" dirty="0" smtClean="0"/>
              <a:t> es acompañado por Horus, con cabeza de halcón, y </a:t>
            </a:r>
            <a:r>
              <a:rPr lang="es-CO" sz="1800" dirty="0" err="1" smtClean="0"/>
              <a:t>Anubis</a:t>
            </a:r>
            <a:r>
              <a:rPr lang="es-CO" sz="1800" dirty="0" smtClean="0"/>
              <a:t>, con cabeza de chacal, después de superar la prueba de la balanza. </a:t>
            </a:r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endParaRPr lang="es-ES" sz="1800" dirty="0" smtClean="0"/>
          </a:p>
          <a:p>
            <a:r>
              <a:rPr lang="es-ES" sz="1800" dirty="0" smtClean="0"/>
              <a:t>1336-1327 A.C.</a:t>
            </a:r>
            <a:endParaRPr lang="es-CO" sz="1800" dirty="0"/>
          </a:p>
        </p:txBody>
      </p:sp>
      <p:pic>
        <p:nvPicPr>
          <p:cNvPr id="28674" name="Picture 2" descr="http://www.quesabesde.com/camdig/noticias/10_Egipto4_FOTO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5054173" cy="5286412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000892" y="5072074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+ allá</a:t>
            </a:r>
          </a:p>
          <a:p>
            <a:r>
              <a:rPr lang="es-ES" sz="1600" dirty="0" smtClean="0"/>
              <a:t>-Imagen del poder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s-ES" dirty="0" smtClean="0"/>
              <a:t>Re-presentación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628" y="1600201"/>
            <a:ext cx="3686172" cy="3686188"/>
          </a:xfrm>
        </p:spPr>
        <p:txBody>
          <a:bodyPr>
            <a:normAutofit/>
          </a:bodyPr>
          <a:lstStyle/>
          <a:p>
            <a:r>
              <a:rPr lang="es-ES" sz="1800" dirty="0" smtClean="0"/>
              <a:t>Apolo del Belvedere, siglo V </a:t>
            </a:r>
            <a:r>
              <a:rPr lang="es-ES" sz="1800" dirty="0" err="1" smtClean="0"/>
              <a:t>a.c.</a:t>
            </a: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Redescubierta en el renacimiento</a:t>
            </a:r>
            <a:endParaRPr lang="es-CO" sz="1800" dirty="0"/>
          </a:p>
        </p:txBody>
      </p:sp>
      <p:pic>
        <p:nvPicPr>
          <p:cNvPr id="5122" name="Picture 2" descr="http://upload.wikimedia.org/wikipedia/commons/e/e6/Belvedere_Apollo_Pio-Clementino_Inv10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142984"/>
            <a:ext cx="3297384" cy="4959265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000892" y="5500702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Idea, Arquitectura,</a:t>
            </a:r>
          </a:p>
          <a:p>
            <a:r>
              <a:rPr lang="es-ES" sz="1600" dirty="0" smtClean="0"/>
              <a:t>Cuerpo 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s-ES" dirty="0" smtClean="0"/>
              <a:t>Re-presentación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57752" y="4786322"/>
            <a:ext cx="3686172" cy="7858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1800" dirty="0" err="1" smtClean="0"/>
              <a:t>Pantocrátor</a:t>
            </a:r>
            <a:r>
              <a:rPr lang="pt-BR" sz="1800" dirty="0" smtClean="0"/>
              <a:t> de </a:t>
            </a:r>
            <a:r>
              <a:rPr lang="pt-BR" sz="1800" dirty="0" err="1" smtClean="0"/>
              <a:t>Dafni</a:t>
            </a:r>
            <a:r>
              <a:rPr lang="pt-BR" sz="1800" dirty="0" smtClean="0"/>
              <a:t>, </a:t>
            </a:r>
            <a:r>
              <a:rPr lang="pt-BR" sz="1800" dirty="0" err="1" smtClean="0"/>
              <a:t>Grecia</a:t>
            </a:r>
            <a:r>
              <a:rPr lang="pt-BR" sz="1800" dirty="0" smtClean="0"/>
              <a:t>, sobre 1080-1100 </a:t>
            </a:r>
            <a:endParaRPr lang="es-CO" sz="1800" dirty="0"/>
          </a:p>
        </p:txBody>
      </p:sp>
      <p:pic>
        <p:nvPicPr>
          <p:cNvPr id="4098" name="Picture 2" descr="Archivo:Meister von Daphni 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643050"/>
            <a:ext cx="4071966" cy="4574927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7072330" y="5715016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Atemporalidad</a:t>
            </a:r>
          </a:p>
          <a:p>
            <a:r>
              <a:rPr lang="es-ES" sz="1600" dirty="0" smtClean="0"/>
              <a:t>palabra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es-ES" dirty="0" smtClean="0"/>
              <a:t>Re-presentación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143372" y="4572008"/>
            <a:ext cx="3686172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CO" sz="1800" dirty="0" smtClean="0"/>
              <a:t>San Francisco bendice a los pájaros, </a:t>
            </a:r>
            <a:r>
              <a:rPr lang="es-CO" sz="1800" dirty="0" err="1" smtClean="0"/>
              <a:t>Giotto</a:t>
            </a:r>
            <a:r>
              <a:rPr lang="es-CO" sz="1800" dirty="0" smtClean="0"/>
              <a:t>, Basílica de San Francisco, Asís, técnica del fresco.  S.XV</a:t>
            </a:r>
            <a:endParaRPr lang="es-CO" sz="1800" dirty="0"/>
          </a:p>
        </p:txBody>
      </p:sp>
      <p:pic>
        <p:nvPicPr>
          <p:cNvPr id="3074" name="Picture 2" descr="http://www.miheroe.org/images/earthkeeper/SanFranciscoDeAsis/sanfranciscodeasis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3181350" cy="411480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6929454" y="5857892"/>
            <a:ext cx="17859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Evento </a:t>
            </a:r>
          </a:p>
          <a:p>
            <a:r>
              <a:rPr lang="es-ES" sz="1600" dirty="0" smtClean="0"/>
              <a:t>Mística</a:t>
            </a:r>
            <a:endParaRPr lang="es-CO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858016" y="550070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Matemática</a:t>
            </a:r>
            <a:endParaRPr lang="es-CO" dirty="0"/>
          </a:p>
        </p:txBody>
      </p:sp>
      <p:sp>
        <p:nvSpPr>
          <p:cNvPr id="5" name="4 CuadroTexto"/>
          <p:cNvSpPr txBox="1"/>
          <p:nvPr/>
        </p:nvSpPr>
        <p:spPr>
          <a:xfrm>
            <a:off x="5357818" y="571501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Humano</a:t>
            </a:r>
            <a:endParaRPr lang="es-CO" dirty="0"/>
          </a:p>
        </p:txBody>
      </p:sp>
      <p:sp>
        <p:nvSpPr>
          <p:cNvPr id="6" name="5 CuadroTexto"/>
          <p:cNvSpPr txBox="1"/>
          <p:nvPr/>
        </p:nvSpPr>
        <p:spPr>
          <a:xfrm>
            <a:off x="3929058" y="578645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Vaticano</a:t>
            </a:r>
            <a:endParaRPr lang="es-CO" dirty="0"/>
          </a:p>
        </p:txBody>
      </p:sp>
      <p:sp>
        <p:nvSpPr>
          <p:cNvPr id="7" name="6 CuadroTexto"/>
          <p:cNvSpPr txBox="1"/>
          <p:nvPr/>
        </p:nvSpPr>
        <p:spPr>
          <a:xfrm>
            <a:off x="2571736" y="557214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Integral</a:t>
            </a:r>
            <a:endParaRPr lang="es-CO" dirty="0"/>
          </a:p>
        </p:txBody>
      </p:sp>
      <p:sp>
        <p:nvSpPr>
          <p:cNvPr id="8" name="7 CuadroTexto"/>
          <p:cNvSpPr txBox="1"/>
          <p:nvPr/>
        </p:nvSpPr>
        <p:spPr>
          <a:xfrm>
            <a:off x="1285852" y="514351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Roma</a:t>
            </a:r>
            <a:endParaRPr lang="es-CO" dirty="0"/>
          </a:p>
        </p:txBody>
      </p:sp>
      <p:sp>
        <p:nvSpPr>
          <p:cNvPr id="9" name="8 CuadroTexto"/>
          <p:cNvSpPr txBox="1"/>
          <p:nvPr/>
        </p:nvSpPr>
        <p:spPr>
          <a:xfrm>
            <a:off x="2928926" y="442913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Tiempo</a:t>
            </a:r>
            <a:endParaRPr lang="es-CO" dirty="0"/>
          </a:p>
        </p:txBody>
      </p:sp>
      <p:sp>
        <p:nvSpPr>
          <p:cNvPr id="10" name="9 CuadroTexto"/>
          <p:cNvSpPr txBox="1"/>
          <p:nvPr/>
        </p:nvSpPr>
        <p:spPr>
          <a:xfrm>
            <a:off x="928662" y="364331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Naturaleza</a:t>
            </a:r>
            <a:endParaRPr lang="es-CO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428860" y="200024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Medida</a:t>
            </a:r>
            <a:endParaRPr lang="es-CO" dirty="0"/>
          </a:p>
        </p:txBody>
      </p:sp>
      <p:sp>
        <p:nvSpPr>
          <p:cNvPr id="12" name="11 CuadroTexto"/>
          <p:cNvSpPr txBox="1"/>
          <p:nvPr/>
        </p:nvSpPr>
        <p:spPr>
          <a:xfrm>
            <a:off x="2071670" y="307181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Acción</a:t>
            </a:r>
            <a:endParaRPr lang="es-CO" dirty="0"/>
          </a:p>
        </p:txBody>
      </p:sp>
      <p:sp>
        <p:nvSpPr>
          <p:cNvPr id="13" name="12 CuadroTexto"/>
          <p:cNvSpPr txBox="1"/>
          <p:nvPr/>
        </p:nvSpPr>
        <p:spPr>
          <a:xfrm>
            <a:off x="1142976" y="250030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Movimiento</a:t>
            </a:r>
            <a:endParaRPr lang="es-CO" dirty="0"/>
          </a:p>
        </p:txBody>
      </p:sp>
      <p:sp>
        <p:nvSpPr>
          <p:cNvPr id="14" name="13 CuadroTexto"/>
          <p:cNvSpPr txBox="1"/>
          <p:nvPr/>
        </p:nvSpPr>
        <p:spPr>
          <a:xfrm>
            <a:off x="2357422" y="78579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Dios</a:t>
            </a:r>
            <a:endParaRPr lang="es-CO" dirty="0"/>
          </a:p>
        </p:txBody>
      </p:sp>
      <p:sp>
        <p:nvSpPr>
          <p:cNvPr id="15" name="14 CuadroTexto"/>
          <p:cNvSpPr txBox="1"/>
          <p:nvPr/>
        </p:nvSpPr>
        <p:spPr>
          <a:xfrm>
            <a:off x="3071802" y="150017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Arquitectura</a:t>
            </a:r>
            <a:endParaRPr lang="es-CO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143372" y="2214554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/>
              <a:t>Representación</a:t>
            </a:r>
            <a:endParaRPr lang="es-CO" b="1" dirty="0"/>
          </a:p>
        </p:txBody>
      </p:sp>
      <p:sp>
        <p:nvSpPr>
          <p:cNvPr id="17" name="16 CuadroTexto"/>
          <p:cNvSpPr txBox="1"/>
          <p:nvPr/>
        </p:nvSpPr>
        <p:spPr>
          <a:xfrm>
            <a:off x="4286248" y="500063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Artista</a:t>
            </a:r>
            <a:endParaRPr lang="es-CO" dirty="0"/>
          </a:p>
        </p:txBody>
      </p:sp>
      <p:sp>
        <p:nvSpPr>
          <p:cNvPr id="18" name="17 CuadroTexto"/>
          <p:cNvSpPr txBox="1"/>
          <p:nvPr/>
        </p:nvSpPr>
        <p:spPr>
          <a:xfrm>
            <a:off x="3500430" y="364331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Perfección</a:t>
            </a:r>
            <a:endParaRPr lang="es-CO" dirty="0"/>
          </a:p>
        </p:txBody>
      </p:sp>
      <p:sp>
        <p:nvSpPr>
          <p:cNvPr id="19" name="18 CuadroTexto"/>
          <p:cNvSpPr txBox="1"/>
          <p:nvPr/>
        </p:nvSpPr>
        <p:spPr>
          <a:xfrm>
            <a:off x="5500694" y="435769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Perspectiva</a:t>
            </a:r>
            <a:endParaRPr lang="es-CO" dirty="0"/>
          </a:p>
        </p:txBody>
      </p:sp>
      <p:sp>
        <p:nvSpPr>
          <p:cNvPr id="20" name="19 CuadroTexto"/>
          <p:cNvSpPr txBox="1"/>
          <p:nvPr/>
        </p:nvSpPr>
        <p:spPr>
          <a:xfrm>
            <a:off x="4429124" y="100010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Humano</a:t>
            </a:r>
            <a:endParaRPr lang="es-CO" dirty="0"/>
          </a:p>
        </p:txBody>
      </p:sp>
      <p:sp>
        <p:nvSpPr>
          <p:cNvPr id="21" name="20 CuadroTexto"/>
          <p:cNvSpPr txBox="1"/>
          <p:nvPr/>
        </p:nvSpPr>
        <p:spPr>
          <a:xfrm>
            <a:off x="1928794" y="414338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Grecia</a:t>
            </a:r>
            <a:endParaRPr lang="es-CO" dirty="0"/>
          </a:p>
        </p:txBody>
      </p:sp>
      <p:sp>
        <p:nvSpPr>
          <p:cNvPr id="23" name="22 CuadroTexto"/>
          <p:cNvSpPr txBox="1"/>
          <p:nvPr/>
        </p:nvSpPr>
        <p:spPr>
          <a:xfrm>
            <a:off x="5000628" y="292893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Mecenas</a:t>
            </a:r>
            <a:endParaRPr lang="es-CO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929454" y="300037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Astrología</a:t>
            </a:r>
            <a:endParaRPr lang="es-CO" dirty="0"/>
          </a:p>
        </p:txBody>
      </p:sp>
      <p:sp>
        <p:nvSpPr>
          <p:cNvPr id="25" name="24 CuadroTexto"/>
          <p:cNvSpPr txBox="1"/>
          <p:nvPr/>
        </p:nvSpPr>
        <p:spPr>
          <a:xfrm>
            <a:off x="6429388" y="235743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Cristo</a:t>
            </a:r>
            <a:endParaRPr lang="es-CO" dirty="0"/>
          </a:p>
        </p:txBody>
      </p:sp>
      <p:sp>
        <p:nvSpPr>
          <p:cNvPr id="26" name="25 CuadroTexto"/>
          <p:cNvSpPr txBox="1"/>
          <p:nvPr/>
        </p:nvSpPr>
        <p:spPr>
          <a:xfrm>
            <a:off x="6858016" y="71435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Cuerpo</a:t>
            </a:r>
            <a:endParaRPr lang="es-CO" dirty="0"/>
          </a:p>
        </p:txBody>
      </p:sp>
      <p:sp>
        <p:nvSpPr>
          <p:cNvPr id="27" name="26 CuadroTexto"/>
          <p:cNvSpPr txBox="1"/>
          <p:nvPr/>
        </p:nvSpPr>
        <p:spPr>
          <a:xfrm>
            <a:off x="5500694" y="157161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Virgen</a:t>
            </a:r>
            <a:endParaRPr lang="es-CO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369</Words>
  <Application>Microsoft Office PowerPoint</Application>
  <PresentationFormat>Presentación en pantalla (4:3)</PresentationFormat>
  <Paragraphs>213</Paragraphs>
  <Slides>11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Diapositiva 1</vt:lpstr>
      <vt:lpstr>Diapositiva 2</vt:lpstr>
      <vt:lpstr>Diapositiva 3</vt:lpstr>
      <vt:lpstr>La re-presentación y la naturaleza</vt:lpstr>
      <vt:lpstr>Re-presentación</vt:lpstr>
      <vt:lpstr>Re-presentación</vt:lpstr>
      <vt:lpstr>Re-presentación</vt:lpstr>
      <vt:lpstr>Re-presentación</vt:lpstr>
      <vt:lpstr>Diapositiva 9</vt:lpstr>
      <vt:lpstr>Re-presentación</vt:lpstr>
      <vt:lpstr>Diapositiva 11</vt:lpstr>
    </vt:vector>
  </TitlesOfParts>
  <Company>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definición de la historia (y) del arte</dc:title>
  <dc:creator>Carlos Rojas</dc:creator>
  <cp:lastModifiedBy>Carlos Rojas</cp:lastModifiedBy>
  <cp:revision>44</cp:revision>
  <dcterms:created xsi:type="dcterms:W3CDTF">2009-01-28T12:09:44Z</dcterms:created>
  <dcterms:modified xsi:type="dcterms:W3CDTF">2009-02-02T15:40:23Z</dcterms:modified>
</cp:coreProperties>
</file>