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63" r:id="rId4"/>
    <p:sldId id="264" r:id="rId5"/>
    <p:sldId id="265" r:id="rId6"/>
    <p:sldId id="272" r:id="rId7"/>
    <p:sldId id="266" r:id="rId8"/>
    <p:sldId id="271" r:id="rId9"/>
    <p:sldId id="267" r:id="rId10"/>
    <p:sldId id="270" r:id="rId11"/>
    <p:sldId id="268" r:id="rId12"/>
    <p:sldId id="273" r:id="rId1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740" autoAdjust="0"/>
    <p:restoredTop sz="94660"/>
  </p:normalViewPr>
  <p:slideViewPr>
    <p:cSldViewPr>
      <p:cViewPr>
        <p:scale>
          <a:sx n="100" d="100"/>
          <a:sy n="100" d="100"/>
        </p:scale>
        <p:origin x="-140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48B8C6-54C3-4C0D-82EC-2E7EC763195A}" type="datetimeFigureOut">
              <a:rPr lang="es-CO" smtClean="0"/>
              <a:pPr/>
              <a:t>12/02/2009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31E30-D0B7-4741-8A23-4AB0C7816CA3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1</a:t>
            </a:fld>
            <a:endParaRPr lang="es-CO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10</a:t>
            </a:fld>
            <a:endParaRPr lang="es-CO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11</a:t>
            </a:fld>
            <a:endParaRPr lang="es-CO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12</a:t>
            </a:fld>
            <a:endParaRPr lang="es-C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2</a:t>
            </a:fld>
            <a:endParaRPr lang="es-C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3</a:t>
            </a:fld>
            <a:endParaRPr lang="es-C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4</a:t>
            </a:fld>
            <a:endParaRPr lang="es-C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5</a:t>
            </a:fld>
            <a:endParaRPr lang="es-C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6</a:t>
            </a:fld>
            <a:endParaRPr lang="es-C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7</a:t>
            </a:fld>
            <a:endParaRPr lang="es-CO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8</a:t>
            </a:fld>
            <a:endParaRPr lang="es-C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31E30-D0B7-4741-8A23-4AB0C7816CA3}" type="slidenum">
              <a:rPr lang="es-CO" smtClean="0"/>
              <a:pPr/>
              <a:t>9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12/02/2009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12/02/2009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12/02/2009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12/02/2009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12/02/2009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12/02/2009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12/02/2009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12/02/2009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12/02/2009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12/02/2009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E672E-D5FF-486E-97FA-5974D4F5578C}" type="datetimeFigureOut">
              <a:rPr lang="es-CO" smtClean="0"/>
              <a:pPr/>
              <a:t>12/02/2009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E672E-D5FF-486E-97FA-5974D4F5578C}" type="datetimeFigureOut">
              <a:rPr lang="es-CO" smtClean="0"/>
              <a:pPr/>
              <a:t>12/02/2009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103EB-0AC1-4565-820F-BF038CB7DCCC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5. </a:t>
            </a:r>
            <a:r>
              <a:rPr lang="es-ES" dirty="0" err="1" smtClean="0"/>
              <a:t>Vasari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5" name="4 CuadroTexto"/>
          <p:cNvSpPr txBox="1"/>
          <p:nvPr/>
        </p:nvSpPr>
        <p:spPr>
          <a:xfrm>
            <a:off x="5857884" y="621508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Capilla Sixtina, 1536-1541</a:t>
            </a:r>
            <a:endParaRPr lang="es-CO" dirty="0">
              <a:solidFill>
                <a:schemeClr val="bg1"/>
              </a:solidFill>
            </a:endParaRPr>
          </a:p>
        </p:txBody>
      </p:sp>
      <p:pic>
        <p:nvPicPr>
          <p:cNvPr id="6" name="Picture 2" descr="http://upload.wikimedia.org/wikipedia/commons/2/24/Rome_Sistine_Chapel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869062" cy="771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4098" name="Picture 2" descr="http://upload.wikimedia.org/wikipedia/commons/1/18/Martyrdom_Michelangel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28"/>
            <a:ext cx="6943714" cy="6415557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7000892" y="5500702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Capilla Paulina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(Crucifixión de San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Pedro), 1546</a:t>
            </a:r>
            <a:endParaRPr lang="es-CO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50178" name="Picture 2" descr="http://www.wga.hu/art/b/bernini/gianlore/sculptur/1610/aenea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535"/>
            <a:ext cx="4714876" cy="6858536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5500694" y="5214950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chemeClr val="bg1"/>
                </a:solidFill>
              </a:rPr>
              <a:t>Gian</a:t>
            </a:r>
            <a:r>
              <a:rPr lang="es-ES" dirty="0" smtClean="0">
                <a:solidFill>
                  <a:schemeClr val="bg1"/>
                </a:solidFill>
              </a:rPr>
              <a:t> Lorenzo </a:t>
            </a:r>
            <a:r>
              <a:rPr lang="es-ES" dirty="0" err="1" smtClean="0">
                <a:solidFill>
                  <a:schemeClr val="bg1"/>
                </a:solidFill>
              </a:rPr>
              <a:t>Bernini</a:t>
            </a:r>
            <a:endParaRPr lang="es-ES" dirty="0" smtClean="0">
              <a:solidFill>
                <a:schemeClr val="bg1"/>
              </a:solidFill>
            </a:endParaRPr>
          </a:p>
          <a:p>
            <a:r>
              <a:rPr lang="es-ES" dirty="0" smtClean="0">
                <a:solidFill>
                  <a:schemeClr val="bg1"/>
                </a:solidFill>
              </a:rPr>
              <a:t>Rapto de Perséfone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1622</a:t>
            </a:r>
            <a:endParaRPr lang="es-CO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s-ES" dirty="0" smtClean="0"/>
              <a:t>Intención</a:t>
            </a:r>
            <a:endParaRPr lang="es-CO" dirty="0"/>
          </a:p>
        </p:txBody>
      </p:sp>
      <p:sp>
        <p:nvSpPr>
          <p:cNvPr id="4100" name="AutoShape 4" descr="'Crucifixión de Cristo' (1315), de Giotto di Bondone, expuesta en la  Gemäldegalerie, en Berlín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4102" name="Picture 6" descr="'Crucifixión de Cristo' (1315), de Giotto di Bondone, expuesta en la  Gemäldegalerie, en Berlín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214422"/>
            <a:ext cx="3310113" cy="4500594"/>
          </a:xfrm>
          <a:prstGeom prst="rect">
            <a:avLst/>
          </a:prstGeom>
          <a:noFill/>
        </p:spPr>
      </p:pic>
      <p:sp>
        <p:nvSpPr>
          <p:cNvPr id="4104" name="AutoShape 8" descr="'Reds nº 5' (1961), de Mark Rothko, expuesta en la Gemäldegalerie, en Berlín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106" name="AutoShape 10" descr="'Reds nº 5' (1961), de Mark Rothko, expuesta en la Gemäldegalerie, en Berlín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108" name="AutoShape 12" descr="'Reds nº 5' (1961), de Mark Rothko, expuesta en la Gemäldegalerie, en Berlín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110" name="AutoShape 14" descr="'Reds nº 5' (1961), de Mark Rothko, expuesta en la Gemäldegalerie, en Berlín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4"/>
          <a:srcRect l="28571" t="16429" r="40625" b="34999"/>
          <a:stretch>
            <a:fillRect/>
          </a:stretch>
        </p:blipFill>
        <p:spPr bwMode="auto">
          <a:xfrm>
            <a:off x="66153" y="1285860"/>
            <a:ext cx="442180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11 CuadroTexto"/>
          <p:cNvSpPr txBox="1"/>
          <p:nvPr/>
        </p:nvSpPr>
        <p:spPr>
          <a:xfrm>
            <a:off x="71406" y="5643578"/>
            <a:ext cx="4000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 smtClean="0"/>
              <a:t>'</a:t>
            </a:r>
            <a:r>
              <a:rPr lang="es-CO" sz="1600" dirty="0" err="1" smtClean="0"/>
              <a:t>Reds</a:t>
            </a:r>
            <a:r>
              <a:rPr lang="es-CO" sz="1600" dirty="0" smtClean="0"/>
              <a:t> nº 5' (1961), de Mark </a:t>
            </a:r>
            <a:r>
              <a:rPr lang="es-CO" sz="1600" dirty="0" err="1" smtClean="0"/>
              <a:t>Rothko</a:t>
            </a:r>
            <a:r>
              <a:rPr lang="es-CO" sz="1600" dirty="0" smtClean="0"/>
              <a:t>, expuesta en la </a:t>
            </a:r>
            <a:r>
              <a:rPr lang="es-CO" sz="1600" dirty="0" err="1" smtClean="0"/>
              <a:t>Gemäldegalerie</a:t>
            </a:r>
            <a:r>
              <a:rPr lang="es-CO" sz="1600" dirty="0" smtClean="0"/>
              <a:t>, en Berlín.- GEMÄLDEGALERIE (BERLIN)</a:t>
            </a:r>
            <a:endParaRPr lang="es-CO" sz="16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357818" y="5786454"/>
            <a:ext cx="3500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00" dirty="0"/>
              <a:t>'Crucifixión de Cristo' (1315), de </a:t>
            </a:r>
            <a:r>
              <a:rPr lang="es-CO" sz="1600" dirty="0" err="1"/>
              <a:t>Giotto</a:t>
            </a:r>
            <a:r>
              <a:rPr lang="es-CO" sz="1600" dirty="0"/>
              <a:t> di </a:t>
            </a:r>
            <a:r>
              <a:rPr lang="es-CO" sz="1600" dirty="0" err="1"/>
              <a:t>Bondone</a:t>
            </a:r>
            <a:r>
              <a:rPr lang="es-CO" sz="1600" dirty="0"/>
              <a:t>, expuesta en la </a:t>
            </a:r>
            <a:r>
              <a:rPr lang="es-CO" sz="1600" dirty="0" err="1"/>
              <a:t>Gemäldegalerie</a:t>
            </a:r>
            <a:r>
              <a:rPr lang="es-CO" sz="1600" dirty="0"/>
              <a:t>, en Berlín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El gesto</a:t>
            </a:r>
          </a:p>
          <a:p>
            <a:pPr>
              <a:buNone/>
            </a:pPr>
            <a:r>
              <a:rPr lang="es-ES" dirty="0" smtClean="0"/>
              <a:t>El sentido</a:t>
            </a:r>
          </a:p>
          <a:p>
            <a:pPr>
              <a:buNone/>
            </a:pPr>
            <a:r>
              <a:rPr lang="es-ES" dirty="0" smtClean="0"/>
              <a:t>Las palabras</a:t>
            </a:r>
            <a:endParaRPr lang="es-CO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 l="37500" t="28572" r="39732" b="8571"/>
          <a:stretch>
            <a:fillRect/>
          </a:stretch>
        </p:blipFill>
        <p:spPr bwMode="auto">
          <a:xfrm>
            <a:off x="5786446" y="1448347"/>
            <a:ext cx="2845354" cy="490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Intención</a:t>
            </a:r>
            <a:endParaRPr kumimoji="0" lang="es-CO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571868" y="6000768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Piero de la Francesca</a:t>
            </a:r>
          </a:p>
          <a:p>
            <a:r>
              <a:rPr lang="es-ES" dirty="0" smtClean="0"/>
              <a:t>La Anunciación, S.XV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upload.wikimedia.org/wikipedia/commons/6/6c/Michelangelo%27s_Pieta_5450_cut_out_blac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68580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5929322" y="2143116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La </a:t>
            </a:r>
            <a:r>
              <a:rPr lang="es-ES" dirty="0" err="1" smtClean="0">
                <a:solidFill>
                  <a:schemeClr val="bg1"/>
                </a:solidFill>
              </a:rPr>
              <a:t>pietá</a:t>
            </a:r>
            <a:r>
              <a:rPr lang="es-ES" dirty="0" smtClean="0">
                <a:solidFill>
                  <a:schemeClr val="bg1"/>
                </a:solidFill>
              </a:rPr>
              <a:t>, 1496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357950" y="5072074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Miguel Ángel: 1475-1564</a:t>
            </a:r>
            <a:endParaRPr lang="es-CO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0242" name="Picture 2" descr="http://upload.wikimedia.org/wikipedia/commons/6/62/David-Michelangelo-detai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1000108"/>
            <a:ext cx="9213293" cy="5067313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5072066" y="621508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David, 1501-1504</a:t>
            </a:r>
            <a:endParaRPr lang="es-CO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48130" name="Picture 2" descr="http://www.lablaa.org/correos/exposiciones/2007/images/2811_miguelangel-roja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7495" y="2285992"/>
            <a:ext cx="6298539" cy="3000396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5072066" y="5572140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Miguel Ángel Rojas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David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2005</a:t>
            </a:r>
            <a:endParaRPr lang="es-CO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8194" name="Picture 2" descr="http://upload.wikimedia.org/wikipedia/commons/4/48/Galleria_dell%27Accademia%2C_Michelangelo%2C_Prigione_1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214422"/>
            <a:ext cx="1857388" cy="4309485"/>
          </a:xfrm>
          <a:prstGeom prst="rect">
            <a:avLst/>
          </a:prstGeom>
          <a:noFill/>
        </p:spPr>
      </p:pic>
      <p:pic>
        <p:nvPicPr>
          <p:cNvPr id="8196" name="Picture 4" descr="http://upload.wikimedia.org/wikipedia/commons/0/05/Galleria_dell%27Accademia%2C_Michelangelo%2C_Prigione_2_%28Atlante%29.JPG"/>
          <p:cNvPicPr>
            <a:picLocks noChangeAspect="1" noChangeArrowheads="1"/>
          </p:cNvPicPr>
          <p:nvPr/>
        </p:nvPicPr>
        <p:blipFill>
          <a:blip r:embed="rId4" cstate="print"/>
          <a:srcRect l="21333" t="8001" r="22667" b="13999"/>
          <a:stretch>
            <a:fillRect/>
          </a:stretch>
        </p:blipFill>
        <p:spPr bwMode="auto">
          <a:xfrm>
            <a:off x="3357554" y="1255244"/>
            <a:ext cx="2286016" cy="4245458"/>
          </a:xfrm>
          <a:prstGeom prst="rect">
            <a:avLst/>
          </a:prstGeom>
          <a:noFill/>
        </p:spPr>
      </p:pic>
      <p:pic>
        <p:nvPicPr>
          <p:cNvPr id="8198" name="Picture 6" descr="Archivo:Galleria dell'Accademia, Michelangelo, Prigione 3.JPG"/>
          <p:cNvPicPr>
            <a:picLocks noChangeAspect="1" noChangeArrowheads="1"/>
          </p:cNvPicPr>
          <p:nvPr/>
        </p:nvPicPr>
        <p:blipFill>
          <a:blip r:embed="rId5" cstate="print"/>
          <a:srcRect l="25731" t="10526" r="22807"/>
          <a:stretch>
            <a:fillRect/>
          </a:stretch>
        </p:blipFill>
        <p:spPr bwMode="auto">
          <a:xfrm>
            <a:off x="6286512" y="1266377"/>
            <a:ext cx="1857388" cy="4305763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5072066" y="621508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Esclavos, 1520</a:t>
            </a:r>
            <a:endParaRPr lang="es-CO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46082" name="Picture 2" descr="http://upload.wikimedia.org/wikipedia/commons/5/58/Monument_to_Balza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"/>
            <a:ext cx="4572000" cy="68580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858016" y="5857892"/>
            <a:ext cx="2643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Auguste </a:t>
            </a:r>
            <a:r>
              <a:rPr lang="es-ES" dirty="0" err="1" smtClean="0">
                <a:solidFill>
                  <a:schemeClr val="bg1"/>
                </a:solidFill>
              </a:rPr>
              <a:t>Rodin</a:t>
            </a:r>
            <a:r>
              <a:rPr lang="es-ES" dirty="0" smtClean="0">
                <a:solidFill>
                  <a:schemeClr val="bg1"/>
                </a:solidFill>
              </a:rPr>
              <a:t>,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Homenaje a Balzac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1851-1854</a:t>
            </a:r>
            <a:endParaRPr lang="es-CO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Picture 2" descr="http://celialosabe.files.wordpress.com/2008/04/frescocapillasixtina-nueva-acropolis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642918"/>
            <a:ext cx="7048517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5214942" y="621508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Capilla Sixtina, 1536-1541</a:t>
            </a:r>
            <a:endParaRPr lang="es-CO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</TotalTime>
  <Words>123</Words>
  <Application>Microsoft Office PowerPoint</Application>
  <PresentationFormat>Presentación en pantalla (4:3)</PresentationFormat>
  <Paragraphs>40</Paragraphs>
  <Slides>12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5. Vasari</vt:lpstr>
      <vt:lpstr>Intención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</vt:vector>
  </TitlesOfParts>
  <Company>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 Bio-grafía</dc:title>
  <dc:creator>Carlos Rojas</dc:creator>
  <cp:lastModifiedBy>Carlos Rojas</cp:lastModifiedBy>
  <cp:revision>44</cp:revision>
  <dcterms:created xsi:type="dcterms:W3CDTF">2009-02-09T03:14:34Z</dcterms:created>
  <dcterms:modified xsi:type="dcterms:W3CDTF">2009-02-12T15:18:48Z</dcterms:modified>
</cp:coreProperties>
</file>